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5"/>
  </p:notesMasterIdLst>
  <p:handoutMasterIdLst>
    <p:handoutMasterId r:id="rId76"/>
  </p:handoutMasterIdLst>
  <p:sldIdLst>
    <p:sldId id="457" r:id="rId3"/>
    <p:sldId id="263" r:id="rId4"/>
    <p:sldId id="369" r:id="rId5"/>
    <p:sldId id="424" r:id="rId6"/>
    <p:sldId id="425" r:id="rId7"/>
    <p:sldId id="452" r:id="rId8"/>
    <p:sldId id="410" r:id="rId9"/>
    <p:sldId id="411" r:id="rId10"/>
    <p:sldId id="415" r:id="rId11"/>
    <p:sldId id="426" r:id="rId12"/>
    <p:sldId id="412" r:id="rId13"/>
    <p:sldId id="388" r:id="rId14"/>
    <p:sldId id="413" r:id="rId15"/>
    <p:sldId id="405" r:id="rId16"/>
    <p:sldId id="393" r:id="rId17"/>
    <p:sldId id="392" r:id="rId18"/>
    <p:sldId id="389" r:id="rId19"/>
    <p:sldId id="414" r:id="rId20"/>
    <p:sldId id="453" r:id="rId21"/>
    <p:sldId id="456" r:id="rId22"/>
    <p:sldId id="454" r:id="rId23"/>
    <p:sldId id="455" r:id="rId24"/>
    <p:sldId id="270" r:id="rId25"/>
    <p:sldId id="268" r:id="rId26"/>
    <p:sldId id="406" r:id="rId27"/>
    <p:sldId id="271" r:id="rId28"/>
    <p:sldId id="294" r:id="rId29"/>
    <p:sldId id="431" r:id="rId30"/>
    <p:sldId id="432" r:id="rId31"/>
    <p:sldId id="433" r:id="rId32"/>
    <p:sldId id="434" r:id="rId33"/>
    <p:sldId id="435" r:id="rId34"/>
    <p:sldId id="436" r:id="rId35"/>
    <p:sldId id="437" r:id="rId36"/>
    <p:sldId id="438" r:id="rId37"/>
    <p:sldId id="439" r:id="rId38"/>
    <p:sldId id="444" r:id="rId39"/>
    <p:sldId id="445" r:id="rId40"/>
    <p:sldId id="276" r:id="rId41"/>
    <p:sldId id="277" r:id="rId42"/>
    <p:sldId id="283" r:id="rId43"/>
    <p:sldId id="278" r:id="rId44"/>
    <p:sldId id="280" r:id="rId45"/>
    <p:sldId id="451" r:id="rId46"/>
    <p:sldId id="446" r:id="rId47"/>
    <p:sldId id="448" r:id="rId48"/>
    <p:sldId id="449" r:id="rId49"/>
    <p:sldId id="450" r:id="rId50"/>
    <p:sldId id="377" r:id="rId51"/>
    <p:sldId id="284" r:id="rId52"/>
    <p:sldId id="286" r:id="rId53"/>
    <p:sldId id="376" r:id="rId54"/>
    <p:sldId id="287" r:id="rId55"/>
    <p:sldId id="326" r:id="rId56"/>
    <p:sldId id="327" r:id="rId57"/>
    <p:sldId id="378" r:id="rId58"/>
    <p:sldId id="328" r:id="rId59"/>
    <p:sldId id="329" r:id="rId60"/>
    <p:sldId id="330" r:id="rId61"/>
    <p:sldId id="331" r:id="rId62"/>
    <p:sldId id="416" r:id="rId63"/>
    <p:sldId id="419" r:id="rId64"/>
    <p:sldId id="418" r:id="rId65"/>
    <p:sldId id="420" r:id="rId66"/>
    <p:sldId id="332" r:id="rId67"/>
    <p:sldId id="333" r:id="rId68"/>
    <p:sldId id="334" r:id="rId69"/>
    <p:sldId id="335" r:id="rId70"/>
    <p:sldId id="336" r:id="rId71"/>
    <p:sldId id="337" r:id="rId72"/>
    <p:sldId id="409" r:id="rId73"/>
    <p:sldId id="407" r:id="rId74"/>
  </p:sldIdLst>
  <p:sldSz cx="9144000" cy="6858000" type="screen4x3"/>
  <p:notesSz cx="6888163" cy="100203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616" y="-4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902075" y="0"/>
            <a:ext cx="2984500" cy="501650"/>
          </a:xfrm>
          <a:prstGeom prst="rect">
            <a:avLst/>
          </a:prstGeom>
        </p:spPr>
        <p:txBody>
          <a:bodyPr vert="horz" lIns="91440" tIns="45720" rIns="91440" bIns="45720" rtlCol="0"/>
          <a:lstStyle>
            <a:lvl1pPr algn="r">
              <a:defRPr sz="1200"/>
            </a:lvl1pPr>
          </a:lstStyle>
          <a:p>
            <a:fld id="{6355A96E-97DD-4C03-B019-B5F951AD2D3C}" type="datetimeFigureOut">
              <a:rPr lang="nb-NO" smtClean="0"/>
              <a:pPr/>
              <a:t>26.05.2014</a:t>
            </a:fld>
            <a:endParaRPr lang="nb-NO"/>
          </a:p>
        </p:txBody>
      </p:sp>
      <p:sp>
        <p:nvSpPr>
          <p:cNvPr id="4" name="Footer Placeholder 3"/>
          <p:cNvSpPr>
            <a:spLocks noGrp="1"/>
          </p:cNvSpPr>
          <p:nvPr>
            <p:ph type="ftr" sz="quarter" idx="2"/>
          </p:nvPr>
        </p:nvSpPr>
        <p:spPr>
          <a:xfrm>
            <a:off x="0" y="9517063"/>
            <a:ext cx="2984500" cy="501650"/>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902075" y="9517063"/>
            <a:ext cx="2984500" cy="501650"/>
          </a:xfrm>
          <a:prstGeom prst="rect">
            <a:avLst/>
          </a:prstGeom>
        </p:spPr>
        <p:txBody>
          <a:bodyPr vert="horz" lIns="91440" tIns="45720" rIns="91440" bIns="45720" rtlCol="0" anchor="b"/>
          <a:lstStyle>
            <a:lvl1pPr algn="r">
              <a:defRPr sz="1200"/>
            </a:lvl1pPr>
          </a:lstStyle>
          <a:p>
            <a:fld id="{F6AA7C88-0715-4DA2-A651-4247EBFD5D9F}" type="slidenum">
              <a:rPr lang="nb-NO" smtClean="0"/>
              <a:pPr/>
              <a:t>‹#›</a:t>
            </a:fld>
            <a:endParaRPr lang="nb-NO"/>
          </a:p>
        </p:txBody>
      </p:sp>
    </p:spTree>
    <p:extLst>
      <p:ext uri="{BB962C8B-B14F-4D97-AF65-F5344CB8AC3E}">
        <p14:creationId xmlns:p14="http://schemas.microsoft.com/office/powerpoint/2010/main" xmlns="" val="3854556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nb-NO"/>
          </a:p>
        </p:txBody>
      </p:sp>
      <p:sp>
        <p:nvSpPr>
          <p:cNvPr id="3" name="Date Placeholder 2"/>
          <p:cNvSpPr>
            <a:spLocks noGrp="1"/>
          </p:cNvSpPr>
          <p:nvPr>
            <p:ph type="dt" idx="1"/>
          </p:nvPr>
        </p:nvSpPr>
        <p:spPr>
          <a:xfrm>
            <a:off x="3901698" y="0"/>
            <a:ext cx="2984871" cy="501015"/>
          </a:xfrm>
          <a:prstGeom prst="rect">
            <a:avLst/>
          </a:prstGeom>
        </p:spPr>
        <p:txBody>
          <a:bodyPr vert="horz" lIns="96616" tIns="48308" rIns="96616" bIns="48308" rtlCol="0"/>
          <a:lstStyle>
            <a:lvl1pPr algn="r">
              <a:defRPr sz="1300"/>
            </a:lvl1pPr>
          </a:lstStyle>
          <a:p>
            <a:fld id="{E6035C66-4B9A-4185-9093-CE4B477945EC}" type="datetimeFigureOut">
              <a:rPr lang="nb-NO" smtClean="0"/>
              <a:pPr/>
              <a:t>26.05.2014</a:t>
            </a:fld>
            <a:endParaRPr lang="nb-NO"/>
          </a:p>
        </p:txBody>
      </p:sp>
      <p:sp>
        <p:nvSpPr>
          <p:cNvPr id="4" name="Slide Image Placeholder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endParaRPr lang="nb-NO"/>
          </a:p>
        </p:txBody>
      </p:sp>
      <p:sp>
        <p:nvSpPr>
          <p:cNvPr id="5" name="Notes Placeholder 4"/>
          <p:cNvSpPr>
            <a:spLocks noGrp="1"/>
          </p:cNvSpPr>
          <p:nvPr>
            <p:ph type="body" sz="quarter" idx="3"/>
          </p:nvPr>
        </p:nvSpPr>
        <p:spPr>
          <a:xfrm>
            <a:off x="688817" y="4759643"/>
            <a:ext cx="5510530" cy="4509135"/>
          </a:xfrm>
          <a:prstGeom prst="rect">
            <a:avLst/>
          </a:prstGeom>
        </p:spPr>
        <p:txBody>
          <a:bodyPr vert="horz" lIns="96616" tIns="48308" rIns="96616" bIns="4830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Footer Placeholder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a:defRPr sz="1300"/>
            </a:lvl1pPr>
          </a:lstStyle>
          <a:p>
            <a:endParaRPr lang="nb-NO"/>
          </a:p>
        </p:txBody>
      </p:sp>
      <p:sp>
        <p:nvSpPr>
          <p:cNvPr id="7" name="Slide Number Placeholder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a:defRPr sz="1300"/>
            </a:lvl1pPr>
          </a:lstStyle>
          <a:p>
            <a:fld id="{2963E5F4-F356-4EB7-8C29-C281CA4717A0}" type="slidenum">
              <a:rPr lang="nb-NO" smtClean="0"/>
              <a:pPr/>
              <a:t>‹#›</a:t>
            </a:fld>
            <a:endParaRPr lang="nb-NO"/>
          </a:p>
        </p:txBody>
      </p:sp>
    </p:spTree>
    <p:extLst>
      <p:ext uri="{BB962C8B-B14F-4D97-AF65-F5344CB8AC3E}">
        <p14:creationId xmlns:p14="http://schemas.microsoft.com/office/powerpoint/2010/main" xmlns="" val="3218476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8F3DCB95-EB1D-4908-A0F3-7C0FA2805F4B}" type="slidenum">
              <a:rPr lang="nb-NO" smtClean="0"/>
              <a:pPr/>
              <a:t>2</a:t>
            </a:fld>
            <a:endParaRPr lang="nb-NO"/>
          </a:p>
        </p:txBody>
      </p:sp>
    </p:spTree>
    <p:extLst>
      <p:ext uri="{BB962C8B-B14F-4D97-AF65-F5344CB8AC3E}">
        <p14:creationId xmlns:p14="http://schemas.microsoft.com/office/powerpoint/2010/main" xmlns="" val="3050191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Men russetiden kan være utfordrende – her fra Fredriksstad Blad.</a:t>
            </a:r>
            <a:endParaRPr lang="nb-NO" dirty="0"/>
          </a:p>
        </p:txBody>
      </p:sp>
      <p:sp>
        <p:nvSpPr>
          <p:cNvPr id="4" name="Slide Number Placeholder 3"/>
          <p:cNvSpPr>
            <a:spLocks noGrp="1"/>
          </p:cNvSpPr>
          <p:nvPr>
            <p:ph type="sldNum" sz="quarter" idx="10"/>
          </p:nvPr>
        </p:nvSpPr>
        <p:spPr/>
        <p:txBody>
          <a:bodyPr/>
          <a:lstStyle/>
          <a:p>
            <a:fld id="{8F3DCB95-EB1D-4908-A0F3-7C0FA2805F4B}" type="slidenum">
              <a:rPr lang="nb-NO" smtClean="0"/>
              <a:pPr/>
              <a:t>39</a:t>
            </a:fld>
            <a:endParaRPr lang="nb-NO"/>
          </a:p>
        </p:txBody>
      </p:sp>
    </p:spTree>
    <p:extLst>
      <p:ext uri="{BB962C8B-B14F-4D97-AF65-F5344CB8AC3E}">
        <p14:creationId xmlns:p14="http://schemas.microsoft.com/office/powerpoint/2010/main" xmlns="" val="3126573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Saken både i BT og Aftenposten. Hyperlenket til saken, bildet er av studentrepresentanter som reagerer, lektoren blir intervjuet anonymt og sier hun trodde det var en lukket side</a:t>
            </a:r>
            <a:endParaRPr lang="nb-NO" dirty="0"/>
          </a:p>
        </p:txBody>
      </p:sp>
      <p:sp>
        <p:nvSpPr>
          <p:cNvPr id="4" name="Slide Number Placeholder 3"/>
          <p:cNvSpPr>
            <a:spLocks noGrp="1"/>
          </p:cNvSpPr>
          <p:nvPr>
            <p:ph type="sldNum" sz="quarter" idx="10"/>
          </p:nvPr>
        </p:nvSpPr>
        <p:spPr/>
        <p:txBody>
          <a:bodyPr/>
          <a:lstStyle/>
          <a:p>
            <a:fld id="{2963E5F4-F356-4EB7-8C29-C281CA4717A0}" type="slidenum">
              <a:rPr lang="nb-NO" smtClean="0"/>
              <a:pPr/>
              <a:t>50</a:t>
            </a:fld>
            <a:endParaRPr lang="nb-NO"/>
          </a:p>
        </p:txBody>
      </p:sp>
    </p:spTree>
    <p:extLst>
      <p:ext uri="{BB962C8B-B14F-4D97-AF65-F5344CB8AC3E}">
        <p14:creationId xmlns:p14="http://schemas.microsoft.com/office/powerpoint/2010/main" xmlns="" val="2347597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Nei….</a:t>
            </a:r>
            <a:endParaRPr lang="nb-NO" dirty="0"/>
          </a:p>
        </p:txBody>
      </p:sp>
      <p:sp>
        <p:nvSpPr>
          <p:cNvPr id="4" name="Slide Number Placeholder 3"/>
          <p:cNvSpPr>
            <a:spLocks noGrp="1"/>
          </p:cNvSpPr>
          <p:nvPr>
            <p:ph type="sldNum" sz="quarter" idx="10"/>
          </p:nvPr>
        </p:nvSpPr>
        <p:spPr/>
        <p:txBody>
          <a:bodyPr/>
          <a:lstStyle/>
          <a:p>
            <a:fld id="{2963E5F4-F356-4EB7-8C29-C281CA4717A0}" type="slidenum">
              <a:rPr lang="nb-NO" smtClean="0"/>
              <a:pPr/>
              <a:t>54</a:t>
            </a:fld>
            <a:endParaRPr lang="nb-NO"/>
          </a:p>
        </p:txBody>
      </p:sp>
    </p:spTree>
    <p:extLst>
      <p:ext uri="{BB962C8B-B14F-4D97-AF65-F5344CB8AC3E}">
        <p14:creationId xmlns:p14="http://schemas.microsoft.com/office/powerpoint/2010/main" xmlns="" val="1805753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963E5F4-F356-4EB7-8C29-C281CA4717A0}" type="slidenum">
              <a:rPr lang="nb-NO" smtClean="0"/>
              <a:pPr/>
              <a:t>55</a:t>
            </a:fld>
            <a:endParaRPr lang="nb-NO"/>
          </a:p>
        </p:txBody>
      </p:sp>
    </p:spTree>
    <p:extLst>
      <p:ext uri="{BB962C8B-B14F-4D97-AF65-F5344CB8AC3E}">
        <p14:creationId xmlns:p14="http://schemas.microsoft.com/office/powerpoint/2010/main" xmlns="" val="3574820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«Eva»</a:t>
            </a:r>
            <a:r>
              <a:rPr lang="nb-NO" baseline="0" dirty="0" smtClean="0"/>
              <a:t> mobbet, både direkte og på Facebook. Skolen navngitt. «De populære elevene fører an». Rektor intervjuet. Fylkesmannen gir Ørnes skole stryk for mobbearbeidet. </a:t>
            </a:r>
          </a:p>
        </p:txBody>
      </p:sp>
      <p:sp>
        <p:nvSpPr>
          <p:cNvPr id="4" name="Slide Number Placeholder 3"/>
          <p:cNvSpPr>
            <a:spLocks noGrp="1"/>
          </p:cNvSpPr>
          <p:nvPr>
            <p:ph type="sldNum" sz="quarter" idx="10"/>
          </p:nvPr>
        </p:nvSpPr>
        <p:spPr/>
        <p:txBody>
          <a:bodyPr/>
          <a:lstStyle/>
          <a:p>
            <a:fld id="{2963E5F4-F356-4EB7-8C29-C281CA4717A0}" type="slidenum">
              <a:rPr lang="nb-NO" smtClean="0"/>
              <a:pPr/>
              <a:t>58</a:t>
            </a:fld>
            <a:endParaRPr lang="nb-NO"/>
          </a:p>
        </p:txBody>
      </p:sp>
    </p:spTree>
    <p:extLst>
      <p:ext uri="{BB962C8B-B14F-4D97-AF65-F5344CB8AC3E}">
        <p14:creationId xmlns:p14="http://schemas.microsoft.com/office/powerpoint/2010/main" xmlns="" val="2062409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Hyperlenket til slate.com</a:t>
            </a:r>
          </a:p>
          <a:p>
            <a:endParaRPr lang="nb-NO" dirty="0"/>
          </a:p>
        </p:txBody>
      </p:sp>
      <p:sp>
        <p:nvSpPr>
          <p:cNvPr id="4" name="Slide Number Placeholder 3"/>
          <p:cNvSpPr>
            <a:spLocks noGrp="1"/>
          </p:cNvSpPr>
          <p:nvPr>
            <p:ph type="sldNum" sz="quarter" idx="10"/>
          </p:nvPr>
        </p:nvSpPr>
        <p:spPr/>
        <p:txBody>
          <a:bodyPr/>
          <a:lstStyle/>
          <a:p>
            <a:fld id="{2963E5F4-F356-4EB7-8C29-C281CA4717A0}" type="slidenum">
              <a:rPr lang="nb-NO" smtClean="0"/>
              <a:pPr/>
              <a:t>71</a:t>
            </a:fld>
            <a:endParaRPr lang="nb-NO"/>
          </a:p>
        </p:txBody>
      </p:sp>
    </p:spTree>
    <p:extLst>
      <p:ext uri="{BB962C8B-B14F-4D97-AF65-F5344CB8AC3E}">
        <p14:creationId xmlns:p14="http://schemas.microsoft.com/office/powerpoint/2010/main" xmlns="" val="2032224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963E5F4-F356-4EB7-8C29-C281CA4717A0}" type="slidenum">
              <a:rPr lang="nb-NO" smtClean="0"/>
              <a:pPr/>
              <a:t>3</a:t>
            </a:fld>
            <a:endParaRPr lang="nb-NO"/>
          </a:p>
        </p:txBody>
      </p:sp>
    </p:spTree>
    <p:extLst>
      <p:ext uri="{BB962C8B-B14F-4D97-AF65-F5344CB8AC3E}">
        <p14:creationId xmlns:p14="http://schemas.microsoft.com/office/powerpoint/2010/main" xmlns="" val="1126756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963E5F4-F356-4EB7-8C29-C281CA4717A0}" type="slidenum">
              <a:rPr lang="nb-NO" smtClean="0"/>
              <a:pPr/>
              <a:t>13</a:t>
            </a:fld>
            <a:endParaRPr lang="nb-NO"/>
          </a:p>
        </p:txBody>
      </p:sp>
    </p:spTree>
    <p:extLst>
      <p:ext uri="{BB962C8B-B14F-4D97-AF65-F5344CB8AC3E}">
        <p14:creationId xmlns:p14="http://schemas.microsoft.com/office/powerpoint/2010/main" xmlns="" val="1145416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b="1" dirty="0"/>
          </a:p>
        </p:txBody>
      </p:sp>
      <p:sp>
        <p:nvSpPr>
          <p:cNvPr id="4" name="Slide Number Placeholder 3"/>
          <p:cNvSpPr>
            <a:spLocks noGrp="1"/>
          </p:cNvSpPr>
          <p:nvPr>
            <p:ph type="sldNum" sz="quarter" idx="10"/>
          </p:nvPr>
        </p:nvSpPr>
        <p:spPr/>
        <p:txBody>
          <a:bodyPr/>
          <a:lstStyle/>
          <a:p>
            <a:fld id="{2963E5F4-F356-4EB7-8C29-C281CA4717A0}" type="slidenum">
              <a:rPr lang="nb-NO" smtClean="0"/>
              <a:pPr/>
              <a:t>24</a:t>
            </a:fld>
            <a:endParaRPr lang="nb-NO"/>
          </a:p>
        </p:txBody>
      </p:sp>
    </p:spTree>
    <p:extLst>
      <p:ext uri="{BB962C8B-B14F-4D97-AF65-F5344CB8AC3E}">
        <p14:creationId xmlns:p14="http://schemas.microsoft.com/office/powerpoint/2010/main" xmlns="" val="3444676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Hyperlenket til starten av PFU-møtet</a:t>
            </a:r>
            <a:r>
              <a:rPr lang="nb-NO" baseline="0" dirty="0" smtClean="0"/>
              <a:t> 25. februar, der medlemmer og sekretariat presenterer seg.</a:t>
            </a:r>
            <a:endParaRPr lang="nb-NO" dirty="0"/>
          </a:p>
        </p:txBody>
      </p:sp>
      <p:sp>
        <p:nvSpPr>
          <p:cNvPr id="4" name="Slide Number Placeholder 3"/>
          <p:cNvSpPr>
            <a:spLocks noGrp="1"/>
          </p:cNvSpPr>
          <p:nvPr>
            <p:ph type="sldNum" sz="quarter" idx="10"/>
          </p:nvPr>
        </p:nvSpPr>
        <p:spPr/>
        <p:txBody>
          <a:bodyPr/>
          <a:lstStyle/>
          <a:p>
            <a:fld id="{2963E5F4-F356-4EB7-8C29-C281CA4717A0}" type="slidenum">
              <a:rPr lang="nb-NO" smtClean="0"/>
              <a:pPr/>
              <a:t>29</a:t>
            </a:fld>
            <a:endParaRPr lang="nb-NO"/>
          </a:p>
        </p:txBody>
      </p:sp>
    </p:spTree>
    <p:extLst>
      <p:ext uri="{BB962C8B-B14F-4D97-AF65-F5344CB8AC3E}">
        <p14:creationId xmlns:p14="http://schemas.microsoft.com/office/powerpoint/2010/main" xmlns="" val="3338228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Nei…</a:t>
            </a:r>
            <a:endParaRPr lang="nb-NO" dirty="0"/>
          </a:p>
        </p:txBody>
      </p:sp>
      <p:sp>
        <p:nvSpPr>
          <p:cNvPr id="4" name="Slide Number Placeholder 3"/>
          <p:cNvSpPr>
            <a:spLocks noGrp="1"/>
          </p:cNvSpPr>
          <p:nvPr>
            <p:ph type="sldNum" sz="quarter" idx="10"/>
          </p:nvPr>
        </p:nvSpPr>
        <p:spPr/>
        <p:txBody>
          <a:bodyPr/>
          <a:lstStyle/>
          <a:p>
            <a:fld id="{2963E5F4-F356-4EB7-8C29-C281CA4717A0}" type="slidenum">
              <a:rPr lang="nb-NO" smtClean="0"/>
              <a:pPr/>
              <a:t>32</a:t>
            </a:fld>
            <a:endParaRPr lang="nb-NO"/>
          </a:p>
        </p:txBody>
      </p:sp>
    </p:spTree>
    <p:extLst>
      <p:ext uri="{BB962C8B-B14F-4D97-AF65-F5344CB8AC3E}">
        <p14:creationId xmlns:p14="http://schemas.microsoft.com/office/powerpoint/2010/main" xmlns="" val="352893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Ja – aktuell og allmenn</a:t>
            </a:r>
            <a:r>
              <a:rPr lang="nb-NO" baseline="0" dirty="0" smtClean="0"/>
              <a:t> interesse…</a:t>
            </a:r>
            <a:endParaRPr lang="nb-NO" dirty="0"/>
          </a:p>
        </p:txBody>
      </p:sp>
      <p:sp>
        <p:nvSpPr>
          <p:cNvPr id="4" name="Slide Number Placeholder 3"/>
          <p:cNvSpPr>
            <a:spLocks noGrp="1"/>
          </p:cNvSpPr>
          <p:nvPr>
            <p:ph type="sldNum" sz="quarter" idx="10"/>
          </p:nvPr>
        </p:nvSpPr>
        <p:spPr/>
        <p:txBody>
          <a:bodyPr/>
          <a:lstStyle/>
          <a:p>
            <a:fld id="{2963E5F4-F356-4EB7-8C29-C281CA4717A0}" type="slidenum">
              <a:rPr lang="nb-NO" smtClean="0"/>
              <a:pPr/>
              <a:t>33</a:t>
            </a:fld>
            <a:endParaRPr lang="nb-NO"/>
          </a:p>
        </p:txBody>
      </p:sp>
    </p:spTree>
    <p:extLst>
      <p:ext uri="{BB962C8B-B14F-4D97-AF65-F5344CB8AC3E}">
        <p14:creationId xmlns:p14="http://schemas.microsoft.com/office/powerpoint/2010/main" xmlns="" val="2767508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2308" indent="-362308">
              <a:buFont typeface="Arial" charset="0"/>
              <a:buChar char="•"/>
            </a:pPr>
            <a:r>
              <a:rPr lang="nb-NO" dirty="0" smtClean="0"/>
              <a:t>Ja – offentlig sted med 95 elever.</a:t>
            </a:r>
            <a:r>
              <a:rPr lang="nb-NO" baseline="0" dirty="0" smtClean="0"/>
              <a:t> </a:t>
            </a:r>
            <a:r>
              <a:rPr lang="nb-NO" b="0" baseline="0" dirty="0" smtClean="0"/>
              <a:t>F</a:t>
            </a:r>
            <a:r>
              <a:rPr lang="nb-NO" sz="1300" dirty="0">
                <a:latin typeface="Times New Roman" pitchFamily="18" charset="0"/>
                <a:cs typeface="Times New Roman" pitchFamily="18" charset="0"/>
              </a:rPr>
              <a:t>orsamling, folketog og aktuelle hendelser</a:t>
            </a:r>
          </a:p>
          <a:p>
            <a:pPr>
              <a:buNone/>
            </a:pPr>
            <a:endParaRPr lang="nb-NO" sz="1300" b="1" dirty="0">
              <a:latin typeface="Times New Roman" pitchFamily="18" charset="0"/>
              <a:cs typeface="Times New Roman" pitchFamily="18" charset="0"/>
            </a:endParaRPr>
          </a:p>
          <a:p>
            <a:endParaRPr lang="nb-NO" dirty="0"/>
          </a:p>
        </p:txBody>
      </p:sp>
      <p:sp>
        <p:nvSpPr>
          <p:cNvPr id="4" name="Slide Number Placeholder 3"/>
          <p:cNvSpPr>
            <a:spLocks noGrp="1"/>
          </p:cNvSpPr>
          <p:nvPr>
            <p:ph type="sldNum" sz="quarter" idx="10"/>
          </p:nvPr>
        </p:nvSpPr>
        <p:spPr/>
        <p:txBody>
          <a:bodyPr/>
          <a:lstStyle/>
          <a:p>
            <a:fld id="{2963E5F4-F356-4EB7-8C29-C281CA4717A0}" type="slidenum">
              <a:rPr lang="nb-NO" smtClean="0"/>
              <a:pPr/>
              <a:t>34</a:t>
            </a:fld>
            <a:endParaRPr lang="nb-NO"/>
          </a:p>
        </p:txBody>
      </p:sp>
    </p:spTree>
    <p:extLst>
      <p:ext uri="{BB962C8B-B14F-4D97-AF65-F5344CB8AC3E}">
        <p14:creationId xmlns:p14="http://schemas.microsoft.com/office/powerpoint/2010/main" xmlns="" val="764265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Nei…</a:t>
            </a:r>
            <a:endParaRPr lang="nb-NO" dirty="0"/>
          </a:p>
        </p:txBody>
      </p:sp>
      <p:sp>
        <p:nvSpPr>
          <p:cNvPr id="4" name="Slide Number Placeholder 3"/>
          <p:cNvSpPr>
            <a:spLocks noGrp="1"/>
          </p:cNvSpPr>
          <p:nvPr>
            <p:ph type="sldNum" sz="quarter" idx="10"/>
          </p:nvPr>
        </p:nvSpPr>
        <p:spPr/>
        <p:txBody>
          <a:bodyPr/>
          <a:lstStyle/>
          <a:p>
            <a:fld id="{2963E5F4-F356-4EB7-8C29-C281CA4717A0}" type="slidenum">
              <a:rPr lang="nb-NO" smtClean="0"/>
              <a:pPr/>
              <a:t>35</a:t>
            </a:fld>
            <a:endParaRPr lang="nb-NO"/>
          </a:p>
        </p:txBody>
      </p:sp>
    </p:spTree>
    <p:extLst>
      <p:ext uri="{BB962C8B-B14F-4D97-AF65-F5344CB8AC3E}">
        <p14:creationId xmlns:p14="http://schemas.microsoft.com/office/powerpoint/2010/main" xmlns="" val="233393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b-N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b-NO"/>
          </a:p>
        </p:txBody>
      </p:sp>
      <p:sp>
        <p:nvSpPr>
          <p:cNvPr id="4" name="Date Placeholder 3"/>
          <p:cNvSpPr>
            <a:spLocks noGrp="1"/>
          </p:cNvSpPr>
          <p:nvPr>
            <p:ph type="dt" sz="half" idx="10"/>
          </p:nvPr>
        </p:nvSpPr>
        <p:spPr/>
        <p:txBody>
          <a:bodyPr/>
          <a:lstStyle/>
          <a:p>
            <a:fld id="{4604E764-1183-4A41-80A7-7B2F8228AE62}" type="datetimeFigureOut">
              <a:rPr lang="nb-NO" smtClean="0"/>
              <a:pPr/>
              <a:t>26.05.2014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4D37231-6311-461A-B2C0-9192483FBD3E}" type="slidenum">
              <a:rPr lang="nb-NO" smtClean="0"/>
              <a:pPr/>
              <a:t>‹#›</a:t>
            </a:fld>
            <a:endParaRPr lang="nb-NO"/>
          </a:p>
        </p:txBody>
      </p:sp>
    </p:spTree>
    <p:extLst>
      <p:ext uri="{BB962C8B-B14F-4D97-AF65-F5344CB8AC3E}">
        <p14:creationId xmlns:p14="http://schemas.microsoft.com/office/powerpoint/2010/main" xmlns="" val="1646973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4604E764-1183-4A41-80A7-7B2F8228AE62}" type="datetimeFigureOut">
              <a:rPr lang="nb-NO" smtClean="0"/>
              <a:pPr/>
              <a:t>26.05.2014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4D37231-6311-461A-B2C0-9192483FBD3E}" type="slidenum">
              <a:rPr lang="nb-NO" smtClean="0"/>
              <a:pPr/>
              <a:t>‹#›</a:t>
            </a:fld>
            <a:endParaRPr lang="nb-NO"/>
          </a:p>
        </p:txBody>
      </p:sp>
    </p:spTree>
    <p:extLst>
      <p:ext uri="{BB962C8B-B14F-4D97-AF65-F5344CB8AC3E}">
        <p14:creationId xmlns:p14="http://schemas.microsoft.com/office/powerpoint/2010/main" xmlns="" val="4134888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b-N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4604E764-1183-4A41-80A7-7B2F8228AE62}" type="datetimeFigureOut">
              <a:rPr lang="nb-NO" smtClean="0"/>
              <a:pPr/>
              <a:t>26.05.2014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4D37231-6311-461A-B2C0-9192483FBD3E}" type="slidenum">
              <a:rPr lang="nb-NO" smtClean="0"/>
              <a:pPr/>
              <a:t>‹#›</a:t>
            </a:fld>
            <a:endParaRPr lang="nb-NO"/>
          </a:p>
        </p:txBody>
      </p:sp>
    </p:spTree>
    <p:extLst>
      <p:ext uri="{BB962C8B-B14F-4D97-AF65-F5344CB8AC3E}">
        <p14:creationId xmlns:p14="http://schemas.microsoft.com/office/powerpoint/2010/main" xmlns="" val="1160132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pic>
        <p:nvPicPr>
          <p:cNvPr id="7" name="Bilde 6" descr="bakgrunn.jpg"/>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28647" y="-1659653"/>
            <a:ext cx="9233518" cy="8581313"/>
          </a:xfrm>
          <a:prstGeom prst="rect">
            <a:avLst/>
          </a:prstGeom>
        </p:spPr>
      </p:pic>
      <p:sp>
        <p:nvSpPr>
          <p:cNvPr id="2" name="Tittel 1"/>
          <p:cNvSpPr>
            <a:spLocks noGrp="1"/>
          </p:cNvSpPr>
          <p:nvPr>
            <p:ph type="ctrTitle"/>
          </p:nvPr>
        </p:nvSpPr>
        <p:spPr>
          <a:xfrm>
            <a:off x="685800" y="2130442"/>
            <a:ext cx="7772400" cy="1470025"/>
          </a:xfrm>
        </p:spPr>
        <p:txBody>
          <a:bodyPr/>
          <a:lstStyle/>
          <a:p>
            <a:r>
              <a:rPr lang="nb-NO" dirty="0" smtClean="0"/>
              <a:t>Klikk for å redigere tittelstil</a:t>
            </a:r>
            <a:endParaRPr lang="nb-NO" dirty="0"/>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A19E710B-68EE-3743-AEDE-E89A80165B92}" type="datetimeFigureOut">
              <a:rPr lang="nb-NO" smtClean="0">
                <a:solidFill>
                  <a:prstClr val="black">
                    <a:tint val="75000"/>
                  </a:prstClr>
                </a:solidFill>
              </a:rPr>
              <a:pPr/>
              <a:t>26.05.2014</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19B518E4-7372-3845-8422-81987DE6AAF0}"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xmlns="" val="3607241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A19E710B-68EE-3743-AEDE-E89A80165B92}" type="datetimeFigureOut">
              <a:rPr lang="nb-NO" smtClean="0">
                <a:solidFill>
                  <a:prstClr val="black">
                    <a:tint val="75000"/>
                  </a:prstClr>
                </a:solidFill>
              </a:rPr>
              <a:pPr/>
              <a:t>26.05.2014</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19B518E4-7372-3845-8422-81987DE6AAF0}"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xmlns="" val="3686482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3"/>
            <a:ext cx="7772400" cy="1362076"/>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A19E710B-68EE-3743-AEDE-E89A80165B92}" type="datetimeFigureOut">
              <a:rPr lang="nb-NO" smtClean="0">
                <a:solidFill>
                  <a:prstClr val="black">
                    <a:tint val="75000"/>
                  </a:prstClr>
                </a:solidFill>
              </a:rPr>
              <a:pPr/>
              <a:t>26.05.2014</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19B518E4-7372-3845-8422-81987DE6AAF0}"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xmlns="" val="926740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333503"/>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333503"/>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A19E710B-68EE-3743-AEDE-E89A80165B92}" type="datetimeFigureOut">
              <a:rPr lang="nb-NO" smtClean="0">
                <a:solidFill>
                  <a:prstClr val="black">
                    <a:tint val="75000"/>
                  </a:prstClr>
                </a:solidFill>
              </a:rPr>
              <a:pPr/>
              <a:t>26.05.2014</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19B518E4-7372-3845-8422-81987DE6AAF0}"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xmlns="" val="1337131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9"/>
            <a:ext cx="8229600"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A19E710B-68EE-3743-AEDE-E89A80165B92}" type="datetimeFigureOut">
              <a:rPr lang="nb-NO" smtClean="0">
                <a:solidFill>
                  <a:prstClr val="black">
                    <a:tint val="75000"/>
                  </a:prstClr>
                </a:solidFill>
              </a:rPr>
              <a:pPr/>
              <a:t>26.05.2014</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19B518E4-7372-3845-8422-81987DE6AAF0}"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xmlns="" val="4292364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A19E710B-68EE-3743-AEDE-E89A80165B92}" type="datetimeFigureOut">
              <a:rPr lang="nb-NO" smtClean="0">
                <a:solidFill>
                  <a:prstClr val="black">
                    <a:tint val="75000"/>
                  </a:prstClr>
                </a:solidFill>
              </a:rPr>
              <a:pPr/>
              <a:t>26.05.2014</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19B518E4-7372-3845-8422-81987DE6AAF0}"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xmlns="" val="564564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A19E710B-68EE-3743-AEDE-E89A80165B92}" type="datetimeFigureOut">
              <a:rPr lang="nb-NO" smtClean="0">
                <a:solidFill>
                  <a:prstClr val="black">
                    <a:tint val="75000"/>
                  </a:prstClr>
                </a:solidFill>
              </a:rPr>
              <a:pPr/>
              <a:t>26.05.2014</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19B518E4-7372-3845-8422-81987DE6AAF0}"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xmlns="" val="2535617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19" y="273053"/>
            <a:ext cx="3008313" cy="1162051"/>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A19E710B-68EE-3743-AEDE-E89A80165B92}" type="datetimeFigureOut">
              <a:rPr lang="nb-NO" smtClean="0">
                <a:solidFill>
                  <a:prstClr val="black">
                    <a:tint val="75000"/>
                  </a:prstClr>
                </a:solidFill>
              </a:rPr>
              <a:pPr/>
              <a:t>26.05.2014</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19B518E4-7372-3845-8422-81987DE6AAF0}"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xmlns="" val="769671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4604E764-1183-4A41-80A7-7B2F8228AE62}" type="datetimeFigureOut">
              <a:rPr lang="nb-NO" smtClean="0"/>
              <a:pPr/>
              <a:t>26.05.2014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4D37231-6311-461A-B2C0-9192483FBD3E}" type="slidenum">
              <a:rPr lang="nb-NO" smtClean="0"/>
              <a:pPr/>
              <a:t>‹#›</a:t>
            </a:fld>
            <a:endParaRPr lang="nb-NO"/>
          </a:p>
        </p:txBody>
      </p:sp>
    </p:spTree>
    <p:extLst>
      <p:ext uri="{BB962C8B-B14F-4D97-AF65-F5344CB8AC3E}">
        <p14:creationId xmlns:p14="http://schemas.microsoft.com/office/powerpoint/2010/main" xmlns="" val="12858728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1"/>
            <a:ext cx="5486400" cy="566739"/>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40"/>
            <a:ext cx="5486400" cy="8048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A19E710B-68EE-3743-AEDE-E89A80165B92}" type="datetimeFigureOut">
              <a:rPr lang="nb-NO" smtClean="0">
                <a:solidFill>
                  <a:prstClr val="black">
                    <a:tint val="75000"/>
                  </a:prstClr>
                </a:solidFill>
              </a:rPr>
              <a:pPr/>
              <a:t>26.05.2014</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19B518E4-7372-3845-8422-81987DE6AAF0}"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xmlns="" val="3203425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A19E710B-68EE-3743-AEDE-E89A80165B92}" type="datetimeFigureOut">
              <a:rPr lang="nb-NO" smtClean="0">
                <a:solidFill>
                  <a:prstClr val="black">
                    <a:tint val="75000"/>
                  </a:prstClr>
                </a:solidFill>
              </a:rPr>
              <a:pPr/>
              <a:t>26.05.2014</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19B518E4-7372-3845-8422-81987DE6AAF0}"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xmlns="" val="1141363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ddrett tittel og tekst">
    <p:spTree>
      <p:nvGrpSpPr>
        <p:cNvPr id="1" name=""/>
        <p:cNvGrpSpPr/>
        <p:nvPr/>
      </p:nvGrpSpPr>
      <p:grpSpPr>
        <a:xfrm>
          <a:off x="0" y="0"/>
          <a:ext cx="0" cy="0"/>
          <a:chOff x="0" y="0"/>
          <a:chExt cx="0" cy="0"/>
        </a:xfrm>
      </p:grpSpPr>
      <p:sp>
        <p:nvSpPr>
          <p:cNvPr id="3" name="Plassholder for loddrett tekst 2"/>
          <p:cNvSpPr>
            <a:spLocks noGrp="1"/>
          </p:cNvSpPr>
          <p:nvPr>
            <p:ph type="body" orient="vert" idx="1"/>
          </p:nvPr>
        </p:nvSpPr>
        <p:spPr>
          <a:xfrm>
            <a:off x="457200" y="228600"/>
            <a:ext cx="6019800" cy="4876800"/>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A19E710B-68EE-3743-AEDE-E89A80165B92}" type="datetimeFigureOut">
              <a:rPr lang="nb-NO" smtClean="0">
                <a:solidFill>
                  <a:prstClr val="black">
                    <a:tint val="75000"/>
                  </a:prstClr>
                </a:solidFill>
              </a:rPr>
              <a:pPr/>
              <a:t>26.05.2014</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19B518E4-7372-3845-8422-81987DE6AAF0}" type="slidenum">
              <a:rPr lang="nb-NO" smtClean="0">
                <a:solidFill>
                  <a:prstClr val="black">
                    <a:tint val="75000"/>
                  </a:prstClr>
                </a:solidFill>
              </a:rPr>
              <a:pPr/>
              <a:t>‹#›</a:t>
            </a:fld>
            <a:endParaRPr lang="nb-NO">
              <a:solidFill>
                <a:prstClr val="black">
                  <a:tint val="75000"/>
                </a:prstClr>
              </a:solidFill>
            </a:endParaRPr>
          </a:p>
        </p:txBody>
      </p:sp>
      <p:sp>
        <p:nvSpPr>
          <p:cNvPr id="8" name="Loddrett tittel 7"/>
          <p:cNvSpPr>
            <a:spLocks noGrp="1"/>
          </p:cNvSpPr>
          <p:nvPr>
            <p:ph type="title" orient="vert"/>
          </p:nvPr>
        </p:nvSpPr>
        <p:spPr>
          <a:xfrm>
            <a:off x="6629400" y="275169"/>
            <a:ext cx="2057400" cy="5850467"/>
          </a:xfrm>
        </p:spPr>
        <p:txBody>
          <a:bodyPr vert="eaVert"/>
          <a:lstStyle/>
          <a:p>
            <a:r>
              <a:rPr lang="nb-NO" smtClean="0"/>
              <a:t>Klikk for å redigere tittelstil</a:t>
            </a:r>
            <a:endParaRPr lang="nb-NO"/>
          </a:p>
        </p:txBody>
      </p:sp>
    </p:spTree>
    <p:extLst>
      <p:ext uri="{BB962C8B-B14F-4D97-AF65-F5344CB8AC3E}">
        <p14:creationId xmlns:p14="http://schemas.microsoft.com/office/powerpoint/2010/main" xmlns="" val="2584311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04E764-1183-4A41-80A7-7B2F8228AE62}" type="datetimeFigureOut">
              <a:rPr lang="nb-NO" smtClean="0"/>
              <a:pPr/>
              <a:t>26.05.2014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4D37231-6311-461A-B2C0-9192483FBD3E}" type="slidenum">
              <a:rPr lang="nb-NO" smtClean="0"/>
              <a:pPr/>
              <a:t>‹#›</a:t>
            </a:fld>
            <a:endParaRPr lang="nb-NO"/>
          </a:p>
        </p:txBody>
      </p:sp>
    </p:spTree>
    <p:extLst>
      <p:ext uri="{BB962C8B-B14F-4D97-AF65-F5344CB8AC3E}">
        <p14:creationId xmlns:p14="http://schemas.microsoft.com/office/powerpoint/2010/main" xmlns="" val="718590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Date Placeholder 4"/>
          <p:cNvSpPr>
            <a:spLocks noGrp="1"/>
          </p:cNvSpPr>
          <p:nvPr>
            <p:ph type="dt" sz="half" idx="10"/>
          </p:nvPr>
        </p:nvSpPr>
        <p:spPr/>
        <p:txBody>
          <a:bodyPr/>
          <a:lstStyle/>
          <a:p>
            <a:fld id="{4604E764-1183-4A41-80A7-7B2F8228AE62}" type="datetimeFigureOut">
              <a:rPr lang="nb-NO" smtClean="0"/>
              <a:pPr/>
              <a:t>26.05.2014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4D37231-6311-461A-B2C0-9192483FBD3E}" type="slidenum">
              <a:rPr lang="nb-NO" smtClean="0"/>
              <a:pPr/>
              <a:t>‹#›</a:t>
            </a:fld>
            <a:endParaRPr lang="nb-NO"/>
          </a:p>
        </p:txBody>
      </p:sp>
    </p:spTree>
    <p:extLst>
      <p:ext uri="{BB962C8B-B14F-4D97-AF65-F5344CB8AC3E}">
        <p14:creationId xmlns:p14="http://schemas.microsoft.com/office/powerpoint/2010/main" xmlns="" val="1095408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7" name="Date Placeholder 6"/>
          <p:cNvSpPr>
            <a:spLocks noGrp="1"/>
          </p:cNvSpPr>
          <p:nvPr>
            <p:ph type="dt" sz="half" idx="10"/>
          </p:nvPr>
        </p:nvSpPr>
        <p:spPr/>
        <p:txBody>
          <a:bodyPr/>
          <a:lstStyle/>
          <a:p>
            <a:fld id="{4604E764-1183-4A41-80A7-7B2F8228AE62}" type="datetimeFigureOut">
              <a:rPr lang="nb-NO" smtClean="0"/>
              <a:pPr/>
              <a:t>26.05.2014</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C4D37231-6311-461A-B2C0-9192483FBD3E}" type="slidenum">
              <a:rPr lang="nb-NO" smtClean="0"/>
              <a:pPr/>
              <a:t>‹#›</a:t>
            </a:fld>
            <a:endParaRPr lang="nb-NO"/>
          </a:p>
        </p:txBody>
      </p:sp>
    </p:spTree>
    <p:extLst>
      <p:ext uri="{BB962C8B-B14F-4D97-AF65-F5344CB8AC3E}">
        <p14:creationId xmlns:p14="http://schemas.microsoft.com/office/powerpoint/2010/main" xmlns="" val="4131533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Date Placeholder 2"/>
          <p:cNvSpPr>
            <a:spLocks noGrp="1"/>
          </p:cNvSpPr>
          <p:nvPr>
            <p:ph type="dt" sz="half" idx="10"/>
          </p:nvPr>
        </p:nvSpPr>
        <p:spPr/>
        <p:txBody>
          <a:bodyPr/>
          <a:lstStyle/>
          <a:p>
            <a:fld id="{4604E764-1183-4A41-80A7-7B2F8228AE62}" type="datetimeFigureOut">
              <a:rPr lang="nb-NO" smtClean="0"/>
              <a:pPr/>
              <a:t>26.05.2014</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C4D37231-6311-461A-B2C0-9192483FBD3E}" type="slidenum">
              <a:rPr lang="nb-NO" smtClean="0"/>
              <a:pPr/>
              <a:t>‹#›</a:t>
            </a:fld>
            <a:endParaRPr lang="nb-NO"/>
          </a:p>
        </p:txBody>
      </p:sp>
    </p:spTree>
    <p:extLst>
      <p:ext uri="{BB962C8B-B14F-4D97-AF65-F5344CB8AC3E}">
        <p14:creationId xmlns:p14="http://schemas.microsoft.com/office/powerpoint/2010/main" xmlns="" val="2734743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04E764-1183-4A41-80A7-7B2F8228AE62}" type="datetimeFigureOut">
              <a:rPr lang="nb-NO" smtClean="0"/>
              <a:pPr/>
              <a:t>26.05.2014</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C4D37231-6311-461A-B2C0-9192483FBD3E}" type="slidenum">
              <a:rPr lang="nb-NO" smtClean="0"/>
              <a:pPr/>
              <a:t>‹#›</a:t>
            </a:fld>
            <a:endParaRPr lang="nb-NO"/>
          </a:p>
        </p:txBody>
      </p:sp>
    </p:spTree>
    <p:extLst>
      <p:ext uri="{BB962C8B-B14F-4D97-AF65-F5344CB8AC3E}">
        <p14:creationId xmlns:p14="http://schemas.microsoft.com/office/powerpoint/2010/main" xmlns="" val="3916685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04E764-1183-4A41-80A7-7B2F8228AE62}" type="datetimeFigureOut">
              <a:rPr lang="nb-NO" smtClean="0"/>
              <a:pPr/>
              <a:t>26.05.2014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4D37231-6311-461A-B2C0-9192483FBD3E}" type="slidenum">
              <a:rPr lang="nb-NO" smtClean="0"/>
              <a:pPr/>
              <a:t>‹#›</a:t>
            </a:fld>
            <a:endParaRPr lang="nb-NO"/>
          </a:p>
        </p:txBody>
      </p:sp>
    </p:spTree>
    <p:extLst>
      <p:ext uri="{BB962C8B-B14F-4D97-AF65-F5344CB8AC3E}">
        <p14:creationId xmlns:p14="http://schemas.microsoft.com/office/powerpoint/2010/main" xmlns="" val="2729059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04E764-1183-4A41-80A7-7B2F8228AE62}" type="datetimeFigureOut">
              <a:rPr lang="nb-NO" smtClean="0"/>
              <a:pPr/>
              <a:t>26.05.2014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4D37231-6311-461A-B2C0-9192483FBD3E}" type="slidenum">
              <a:rPr lang="nb-NO" smtClean="0"/>
              <a:pPr/>
              <a:t>‹#›</a:t>
            </a:fld>
            <a:endParaRPr lang="nb-NO"/>
          </a:p>
        </p:txBody>
      </p:sp>
    </p:spTree>
    <p:extLst>
      <p:ext uri="{BB962C8B-B14F-4D97-AF65-F5344CB8AC3E}">
        <p14:creationId xmlns:p14="http://schemas.microsoft.com/office/powerpoint/2010/main" xmlns="" val="4210184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nb-NO"/>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04E764-1183-4A41-80A7-7B2F8228AE62}" type="datetimeFigureOut">
              <a:rPr lang="nb-NO" smtClean="0"/>
              <a:pPr/>
              <a:t>26.05.2014</a:t>
            </a:fld>
            <a:endParaRPr lang="nb-NO"/>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D37231-6311-461A-B2C0-9192483FBD3E}" type="slidenum">
              <a:rPr lang="nb-NO" smtClean="0"/>
              <a:pPr/>
              <a:t>‹#›</a:t>
            </a:fld>
            <a:endParaRPr lang="nb-NO"/>
          </a:p>
        </p:txBody>
      </p:sp>
    </p:spTree>
    <p:extLst>
      <p:ext uri="{BB962C8B-B14F-4D97-AF65-F5344CB8AC3E}">
        <p14:creationId xmlns:p14="http://schemas.microsoft.com/office/powerpoint/2010/main" xmlns="" val="2745762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12000" b="-12000"/>
          </a:stretch>
        </a:blip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19E710B-68EE-3743-AEDE-E89A80165B92}" type="datetimeFigureOut">
              <a:rPr lang="nb-NO" smtClean="0">
                <a:solidFill>
                  <a:prstClr val="black">
                    <a:tint val="75000"/>
                  </a:prstClr>
                </a:solidFill>
              </a:rPr>
              <a:pPr defTabSz="457200"/>
              <a:t>26.05.2014</a:t>
            </a:fld>
            <a:endParaRPr lang="nb-NO">
              <a:solidFill>
                <a:prstClr val="black">
                  <a:tint val="75000"/>
                </a:prstClr>
              </a:solidFill>
            </a:endParaRPr>
          </a:p>
        </p:txBody>
      </p:sp>
      <p:sp>
        <p:nvSpPr>
          <p:cNvPr id="5" name="Plassholder for bunntekst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nb-NO">
              <a:solidFill>
                <a:prstClr val="black">
                  <a:tint val="75000"/>
                </a:prstClr>
              </a:solidFill>
            </a:endParaRPr>
          </a:p>
        </p:txBody>
      </p:sp>
      <p:sp>
        <p:nvSpPr>
          <p:cNvPr id="6" name="Plassholder for lysbildenumm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9B518E4-7372-3845-8422-81987DE6AAF0}" type="slidenum">
              <a:rPr lang="nb-NO" smtClean="0">
                <a:solidFill>
                  <a:prstClr val="black">
                    <a:tint val="75000"/>
                  </a:prstClr>
                </a:solidFill>
              </a:rPr>
              <a:pPr defTabSz="457200"/>
              <a:t>‹#›</a:t>
            </a:fld>
            <a:endParaRPr lang="nb-NO">
              <a:solidFill>
                <a:prstClr val="black">
                  <a:tint val="75000"/>
                </a:prstClr>
              </a:solidFill>
            </a:endParaRPr>
          </a:p>
        </p:txBody>
      </p:sp>
    </p:spTree>
    <p:extLst>
      <p:ext uri="{BB962C8B-B14F-4D97-AF65-F5344CB8AC3E}">
        <p14:creationId xmlns:p14="http://schemas.microsoft.com/office/powerpoint/2010/main" xmlns="" val="280105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DIN-Medium"/>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www.adressa.no/meninger/snakkut/article7606949.ec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new.livestream.com/accounts/3722443/events/2794681/videos/43455822/player?autoPlay=false&amp;height=360&amp;mute=false&amp;width=640"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ww.f-b.no/nyheter/folk-drakk-sed-og-urin-pa-russefesten-1.8215627"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hyperlink" Target="http://www.aftenposten.no/nyheter/iriks/article4031023.ece" TargetMode="External"/><Relationship Id="rId4" Type="http://schemas.openxmlformats.org/officeDocument/2006/relationships/image" Target="../media/image3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hyperlink" Target="http://www.slate.com/"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journalistikkampanjen.wordpress.com/" TargetMode="External"/><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hyperlink" Target="presse.no"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1"/>
          <p:cNvSpPr>
            <a:spLocks noGrp="1"/>
          </p:cNvSpPr>
          <p:nvPr>
            <p:ph type="ctrTitle"/>
          </p:nvPr>
        </p:nvSpPr>
        <p:spPr>
          <a:xfrm>
            <a:off x="348968" y="2130444"/>
            <a:ext cx="8446064" cy="2109257"/>
          </a:xfrm>
          <a:solidFill>
            <a:srgbClr val="6CBAB0"/>
          </a:solidFill>
        </p:spPr>
        <p:txBody>
          <a:bodyPr/>
          <a:lstStyle/>
          <a:p>
            <a:r>
              <a:rPr lang="nb-NO" dirty="0" smtClean="0">
                <a:solidFill>
                  <a:schemeClr val="bg1"/>
                </a:solidFill>
              </a:rPr>
              <a:t>REDAKTØRLIV 2014</a:t>
            </a:r>
            <a:endParaRPr lang="nb-NO" dirty="0">
              <a:solidFill>
                <a:schemeClr val="bg1"/>
              </a:solidFill>
            </a:endParaRPr>
          </a:p>
        </p:txBody>
      </p:sp>
      <p:pic>
        <p:nvPicPr>
          <p:cNvPr id="8" name="Bilde 7" descr="Logo NY 2011.eps"/>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8968" y="4586683"/>
            <a:ext cx="2002968" cy="1503540"/>
          </a:xfrm>
          <a:prstGeom prst="rect">
            <a:avLst/>
          </a:prstGeom>
        </p:spPr>
      </p:pic>
    </p:spTree>
    <p:extLst>
      <p:ext uri="{BB962C8B-B14F-4D97-AF65-F5344CB8AC3E}">
        <p14:creationId xmlns:p14="http://schemas.microsoft.com/office/powerpoint/2010/main" xmlns="" val="28649816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1680" y="1052736"/>
            <a:ext cx="4968552" cy="4647426"/>
          </a:xfrm>
          <a:prstGeom prst="rect">
            <a:avLst/>
          </a:prstGeom>
          <a:noFill/>
        </p:spPr>
        <p:txBody>
          <a:bodyPr wrap="square" rtlCol="0">
            <a:spAutoFit/>
          </a:bodyPr>
          <a:lstStyle/>
          <a:p>
            <a:pPr algn="ctr"/>
            <a:r>
              <a:rPr lang="nb-NO" sz="3200" b="1" dirty="0" smtClean="0">
                <a:latin typeface="Times New Roman" pitchFamily="18" charset="0"/>
                <a:cs typeface="Times New Roman" pitchFamily="18" charset="0"/>
              </a:rPr>
              <a:t>Hva hvis betalingsinformasjonen hadde ført til at statsministeren måtte gå?</a:t>
            </a:r>
          </a:p>
          <a:p>
            <a:pPr algn="ctr"/>
            <a:r>
              <a:rPr lang="nb-NO" sz="3200" b="1" dirty="0" smtClean="0">
                <a:latin typeface="Times New Roman" pitchFamily="18" charset="0"/>
                <a:cs typeface="Times New Roman" pitchFamily="18" charset="0"/>
              </a:rPr>
              <a:t>Ville det vært feil å skaffe seg informasjon på denne måten?</a:t>
            </a:r>
          </a:p>
          <a:p>
            <a:pPr algn="ctr"/>
            <a:endParaRPr lang="nb-NO" sz="3200" b="1" dirty="0">
              <a:latin typeface="Times New Roman" pitchFamily="18" charset="0"/>
              <a:cs typeface="Times New Roman" pitchFamily="18" charset="0"/>
            </a:endParaRPr>
          </a:p>
          <a:p>
            <a:pPr algn="ctr"/>
            <a:r>
              <a:rPr lang="nb-NO" sz="4000" b="1" dirty="0" smtClean="0">
                <a:solidFill>
                  <a:srgbClr val="00B050"/>
                </a:solidFill>
                <a:latin typeface="Times New Roman" pitchFamily="18" charset="0"/>
                <a:cs typeface="Times New Roman" pitchFamily="18" charset="0"/>
              </a:rPr>
              <a:t>JA</a:t>
            </a:r>
            <a:r>
              <a:rPr lang="nb-NO" sz="4000" b="1" dirty="0" smtClean="0">
                <a:latin typeface="Times New Roman" pitchFamily="18" charset="0"/>
                <a:cs typeface="Times New Roman" pitchFamily="18" charset="0"/>
              </a:rPr>
              <a:t> </a:t>
            </a:r>
            <a:r>
              <a:rPr lang="nb-NO" sz="4000" b="1" dirty="0" smtClean="0">
                <a:solidFill>
                  <a:srgbClr val="FF0000"/>
                </a:solidFill>
                <a:latin typeface="Times New Roman" pitchFamily="18" charset="0"/>
                <a:cs typeface="Times New Roman" pitchFamily="18" charset="0"/>
              </a:rPr>
              <a:t>NEI</a:t>
            </a:r>
            <a:endParaRPr lang="nb-NO"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3538843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3728" y="1062133"/>
            <a:ext cx="5245152" cy="4832092"/>
          </a:xfrm>
          <a:prstGeom prst="rect">
            <a:avLst/>
          </a:prstGeom>
        </p:spPr>
        <p:txBody>
          <a:bodyPr wrap="square">
            <a:spAutoFit/>
          </a:bodyPr>
          <a:lstStyle/>
          <a:p>
            <a:r>
              <a:rPr lang="nb-NO" sz="2800" b="1" i="1" dirty="0" smtClean="0">
                <a:latin typeface="Times New Roman" pitchFamily="18" charset="0"/>
                <a:cs typeface="Times New Roman" pitchFamily="18" charset="0"/>
              </a:rPr>
              <a:t>VVP 3.11</a:t>
            </a:r>
            <a:r>
              <a:rPr lang="nb-NO" sz="2800" i="1" dirty="0">
                <a:latin typeface="Times New Roman" pitchFamily="18" charset="0"/>
                <a:cs typeface="Times New Roman" pitchFamily="18" charset="0"/>
              </a:rPr>
              <a:t>. </a:t>
            </a:r>
            <a:endParaRPr lang="nb-NO" sz="2800" i="1" dirty="0" smtClean="0">
              <a:latin typeface="Times New Roman" pitchFamily="18" charset="0"/>
              <a:cs typeface="Times New Roman" pitchFamily="18" charset="0"/>
            </a:endParaRPr>
          </a:p>
          <a:p>
            <a:r>
              <a:rPr lang="nb-NO" sz="2800" i="1" dirty="0" smtClean="0">
                <a:latin typeface="Times New Roman" pitchFamily="18" charset="0"/>
                <a:cs typeface="Times New Roman" pitchFamily="18" charset="0"/>
              </a:rPr>
              <a:t>Pressen </a:t>
            </a:r>
            <a:r>
              <a:rPr lang="nb-NO" sz="2800" i="1" dirty="0">
                <a:latin typeface="Times New Roman" pitchFamily="18" charset="0"/>
                <a:cs typeface="Times New Roman" pitchFamily="18" charset="0"/>
              </a:rPr>
              <a:t>skal som hovedregel ikke betale kilder og intervjuobjekter for informasjon. Vis moderasjon ved honorering for nyhetstips. Det er uforenlig med god presseskikk å ha betalingsordninger som er egnet til å friste mennesker til uberettiget å trå innenfor andres privatsfære eller gi fra seg personsensitiv informasjon.</a:t>
            </a:r>
          </a:p>
        </p:txBody>
      </p:sp>
    </p:spTree>
    <p:extLst>
      <p:ext uri="{BB962C8B-B14F-4D97-AF65-F5344CB8AC3E}">
        <p14:creationId xmlns:p14="http://schemas.microsoft.com/office/powerpoint/2010/main" xmlns="" val="28636169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791" t="12537" r="8433"/>
          <a:stretch/>
        </p:blipFill>
        <p:spPr bwMode="auto">
          <a:xfrm>
            <a:off x="107504" y="-243408"/>
            <a:ext cx="8919382" cy="5430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457416" y="5517232"/>
            <a:ext cx="8559342" cy="1138773"/>
          </a:xfrm>
          <a:prstGeom prst="rect">
            <a:avLst/>
          </a:prstGeom>
          <a:noFill/>
        </p:spPr>
        <p:txBody>
          <a:bodyPr wrap="square" rtlCol="0">
            <a:spAutoFit/>
          </a:bodyPr>
          <a:lstStyle/>
          <a:p>
            <a:pPr algn="ctr"/>
            <a:r>
              <a:rPr lang="nb-NO" sz="3200" b="1" dirty="0" smtClean="0">
                <a:latin typeface="Times New Roman" pitchFamily="18" charset="0"/>
                <a:cs typeface="Times New Roman" pitchFamily="18" charset="0"/>
              </a:rPr>
              <a:t>Ville du åpnet denne saken for kommentarfelt? </a:t>
            </a:r>
          </a:p>
          <a:p>
            <a:pPr algn="ctr"/>
            <a:r>
              <a:rPr lang="nb-NO" sz="3600" b="1" dirty="0" smtClean="0">
                <a:solidFill>
                  <a:srgbClr val="00B050"/>
                </a:solidFill>
                <a:latin typeface="Times New Roman" pitchFamily="18" charset="0"/>
                <a:cs typeface="Times New Roman" pitchFamily="18" charset="0"/>
              </a:rPr>
              <a:t>JA</a:t>
            </a:r>
            <a:r>
              <a:rPr lang="nb-NO" sz="3600" b="1" dirty="0" smtClean="0">
                <a:latin typeface="Times New Roman" pitchFamily="18" charset="0"/>
                <a:cs typeface="Times New Roman" pitchFamily="18" charset="0"/>
              </a:rPr>
              <a:t> </a:t>
            </a:r>
            <a:r>
              <a:rPr lang="nb-NO" sz="3600" b="1" dirty="0" smtClean="0">
                <a:solidFill>
                  <a:srgbClr val="FF0000"/>
                </a:solidFill>
                <a:latin typeface="Times New Roman" pitchFamily="18" charset="0"/>
                <a:cs typeface="Times New Roman" pitchFamily="18" charset="0"/>
              </a:rPr>
              <a:t>NEI</a:t>
            </a:r>
            <a:endParaRPr lang="nb-NO"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5722749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1105" r="62164" b="27642"/>
          <a:stretch/>
        </p:blipFill>
        <p:spPr bwMode="auto">
          <a:xfrm>
            <a:off x="107504" y="260648"/>
            <a:ext cx="5123936" cy="51845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5580112" y="654943"/>
            <a:ext cx="3384376" cy="5078313"/>
          </a:xfrm>
          <a:prstGeom prst="rect">
            <a:avLst/>
          </a:prstGeom>
          <a:noFill/>
        </p:spPr>
        <p:txBody>
          <a:bodyPr wrap="square" rtlCol="0">
            <a:spAutoFit/>
          </a:bodyPr>
          <a:lstStyle/>
          <a:p>
            <a:r>
              <a:rPr lang="nb-NO" sz="2400" b="1" dirty="0" smtClean="0"/>
              <a:t>Fra kommentarfeltet:</a:t>
            </a:r>
          </a:p>
          <a:p>
            <a:endParaRPr lang="nb-NO" sz="2000" b="1" dirty="0" smtClean="0"/>
          </a:p>
          <a:p>
            <a:r>
              <a:rPr lang="nb-NO" sz="2000" b="1" dirty="0" smtClean="0"/>
              <a:t>«finner </a:t>
            </a:r>
            <a:r>
              <a:rPr lang="nb-NO" sz="2000" b="1" dirty="0"/>
              <a:t>jeg en rom jævel i båten min så skyter jeg faenskapet. folk er ikke nødvendigvis folk»</a:t>
            </a:r>
            <a:br>
              <a:rPr lang="nb-NO" sz="2000" b="1" dirty="0"/>
            </a:br>
            <a:r>
              <a:rPr lang="nb-NO" sz="2000" b="1" dirty="0"/>
              <a:t/>
            </a:r>
            <a:br>
              <a:rPr lang="nb-NO" sz="2000" b="1" dirty="0"/>
            </a:br>
            <a:r>
              <a:rPr lang="nb-NO" sz="2000" b="1" dirty="0"/>
              <a:t>«Om ikke skyte dem, så i alle fall skade dem så mye att dem ikke er istand til å foreta seg noe som helst resten av livet...»</a:t>
            </a:r>
            <a:br>
              <a:rPr lang="nb-NO" sz="2000" b="1" dirty="0"/>
            </a:br>
            <a:r>
              <a:rPr lang="nb-NO" sz="2000" b="1" dirty="0"/>
              <a:t/>
            </a:r>
            <a:br>
              <a:rPr lang="nb-NO" sz="2000" b="1" dirty="0"/>
            </a:br>
            <a:r>
              <a:rPr lang="nb-NO" sz="2000" b="1" dirty="0"/>
              <a:t>«Hvis jeg møter noen i båten min så kjølhaler jeg dem!»</a:t>
            </a:r>
            <a:br>
              <a:rPr lang="nb-NO" sz="2000" b="1" dirty="0"/>
            </a:br>
            <a:endParaRPr lang="nb-NO" sz="2000" b="1" dirty="0"/>
          </a:p>
        </p:txBody>
      </p:sp>
      <p:sp>
        <p:nvSpPr>
          <p:cNvPr id="3" name="Rectangle 2"/>
          <p:cNvSpPr/>
          <p:nvPr/>
        </p:nvSpPr>
        <p:spPr>
          <a:xfrm>
            <a:off x="2627784" y="4880010"/>
            <a:ext cx="1872208" cy="347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p:cNvSpPr/>
          <p:nvPr/>
        </p:nvSpPr>
        <p:spPr>
          <a:xfrm>
            <a:off x="2669472" y="4928184"/>
            <a:ext cx="2561968" cy="805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Box 4"/>
          <p:cNvSpPr txBox="1"/>
          <p:nvPr/>
        </p:nvSpPr>
        <p:spPr>
          <a:xfrm>
            <a:off x="323528" y="6165304"/>
            <a:ext cx="4032448" cy="338554"/>
          </a:xfrm>
          <a:prstGeom prst="rect">
            <a:avLst/>
          </a:prstGeom>
          <a:noFill/>
        </p:spPr>
        <p:txBody>
          <a:bodyPr wrap="square" rtlCol="0">
            <a:spAutoFit/>
          </a:bodyPr>
          <a:lstStyle/>
          <a:p>
            <a:r>
              <a:rPr lang="nb-NO" sz="1600" dirty="0" smtClean="0"/>
              <a:t>Båtliv og Seilas, 6. februar 2014</a:t>
            </a:r>
            <a:endParaRPr lang="nb-NO" sz="1600" dirty="0"/>
          </a:p>
        </p:txBody>
      </p:sp>
    </p:spTree>
    <p:extLst>
      <p:ext uri="{BB962C8B-B14F-4D97-AF65-F5344CB8AC3E}">
        <p14:creationId xmlns:p14="http://schemas.microsoft.com/office/powerpoint/2010/main" xmlns="" val="4971843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2636912"/>
            <a:ext cx="6552728" cy="2585323"/>
          </a:xfrm>
          <a:prstGeom prst="rect">
            <a:avLst/>
          </a:prstGeom>
          <a:noFill/>
        </p:spPr>
        <p:txBody>
          <a:bodyPr wrap="square" rtlCol="0">
            <a:spAutoFit/>
          </a:bodyPr>
          <a:lstStyle/>
          <a:p>
            <a:r>
              <a:rPr lang="nb-NO" sz="2000" dirty="0" smtClean="0"/>
              <a:t>(…) Utvalget </a:t>
            </a:r>
            <a:r>
              <a:rPr lang="nb-NO" sz="2000" dirty="0"/>
              <a:t>mener at Seilas/Båtliv startet modereringen av en vanskelig debatt for sent, og alt som gjenstår er heller ikke presseetisk akseptabelt. Etter utvalgets mening, vises det ikke tilstrekkelig respekt for menneskers etnisitet i en del av kommentarene som har blitt stående i kommentartråden, jf. punkt 4.3. </a:t>
            </a:r>
            <a:br>
              <a:rPr lang="nb-NO" sz="2000" dirty="0"/>
            </a:br>
            <a:r>
              <a:rPr lang="nb-NO" dirty="0"/>
              <a:t/>
            </a:r>
            <a:br>
              <a:rPr lang="nb-NO" dirty="0"/>
            </a:br>
            <a:r>
              <a:rPr lang="nb-NO" sz="2400" b="1" dirty="0">
                <a:solidFill>
                  <a:srgbClr val="FF0000"/>
                </a:solidFill>
              </a:rPr>
              <a:t>Seilas/Båtliv har brutt god presseskikk</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89610" y="548680"/>
            <a:ext cx="2090737" cy="1103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503026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35696" y="1628800"/>
            <a:ext cx="5616624" cy="3970318"/>
          </a:xfrm>
          <a:prstGeom prst="rect">
            <a:avLst/>
          </a:prstGeom>
        </p:spPr>
        <p:txBody>
          <a:bodyPr wrap="square">
            <a:spAutoFit/>
          </a:bodyPr>
          <a:lstStyle/>
          <a:p>
            <a:r>
              <a:rPr lang="nb-NO" sz="2800" b="1" i="1" dirty="0" smtClean="0">
                <a:latin typeface="Times New Roman" pitchFamily="18" charset="0"/>
                <a:cs typeface="Times New Roman" pitchFamily="18" charset="0"/>
              </a:rPr>
              <a:t>VVP 4.3</a:t>
            </a:r>
            <a:r>
              <a:rPr lang="nb-NO" sz="2800" b="1" i="1" dirty="0">
                <a:latin typeface="Times New Roman" pitchFamily="18" charset="0"/>
                <a:cs typeface="Times New Roman" pitchFamily="18" charset="0"/>
              </a:rPr>
              <a:t>. </a:t>
            </a:r>
            <a:endParaRPr lang="nb-NO" sz="2800" b="1" i="1" dirty="0" smtClean="0">
              <a:latin typeface="Times New Roman" pitchFamily="18" charset="0"/>
              <a:cs typeface="Times New Roman" pitchFamily="18" charset="0"/>
            </a:endParaRPr>
          </a:p>
          <a:p>
            <a:r>
              <a:rPr lang="nb-NO" sz="2800" i="1" dirty="0" smtClean="0">
                <a:latin typeface="Times New Roman" pitchFamily="18" charset="0"/>
                <a:cs typeface="Times New Roman" pitchFamily="18" charset="0"/>
              </a:rPr>
              <a:t>Vis </a:t>
            </a:r>
            <a:r>
              <a:rPr lang="nb-NO" sz="2800" i="1" dirty="0">
                <a:latin typeface="Times New Roman" pitchFamily="18" charset="0"/>
                <a:cs typeface="Times New Roman" pitchFamily="18" charset="0"/>
              </a:rPr>
              <a:t>respekt for menneskers egenart og identitet, privatliv, etnisitet, nasjonalitet og livssyn. Vær varsom ved bruk av begreper som kan </a:t>
            </a:r>
            <a:r>
              <a:rPr lang="nb-NO" sz="2800" i="1" dirty="0" smtClean="0">
                <a:latin typeface="Times New Roman" pitchFamily="18" charset="0"/>
                <a:cs typeface="Times New Roman" pitchFamily="18" charset="0"/>
              </a:rPr>
              <a:t>virke stigmatiserende</a:t>
            </a:r>
            <a:r>
              <a:rPr lang="nb-NO" sz="2800" i="1" dirty="0">
                <a:latin typeface="Times New Roman" pitchFamily="18" charset="0"/>
                <a:cs typeface="Times New Roman" pitchFamily="18" charset="0"/>
              </a:rPr>
              <a:t>.  </a:t>
            </a:r>
            <a:endParaRPr lang="nb-NO" sz="2800" i="1" dirty="0" smtClean="0">
              <a:latin typeface="Times New Roman" pitchFamily="18" charset="0"/>
              <a:cs typeface="Times New Roman" pitchFamily="18" charset="0"/>
            </a:endParaRPr>
          </a:p>
          <a:p>
            <a:r>
              <a:rPr lang="nb-NO" sz="2800" i="1" dirty="0" smtClean="0">
                <a:latin typeface="Times New Roman" pitchFamily="18" charset="0"/>
                <a:cs typeface="Times New Roman" pitchFamily="18" charset="0"/>
              </a:rPr>
              <a:t>Fremhev </a:t>
            </a:r>
            <a:r>
              <a:rPr lang="nb-NO" sz="2800" i="1" dirty="0">
                <a:latin typeface="Times New Roman" pitchFamily="18" charset="0"/>
                <a:cs typeface="Times New Roman" pitchFamily="18" charset="0"/>
              </a:rPr>
              <a:t>ikke personlige og private forhold når dette er saken uvedkommende.</a:t>
            </a:r>
          </a:p>
        </p:txBody>
      </p:sp>
    </p:spTree>
    <p:extLst>
      <p:ext uri="{BB962C8B-B14F-4D97-AF65-F5344CB8AC3E}">
        <p14:creationId xmlns:p14="http://schemas.microsoft.com/office/powerpoint/2010/main" xmlns="" val="29546935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784" y="2204864"/>
            <a:ext cx="3913512" cy="2677656"/>
          </a:xfrm>
          <a:prstGeom prst="rect">
            <a:avLst/>
          </a:prstGeom>
        </p:spPr>
        <p:txBody>
          <a:bodyPr wrap="square">
            <a:spAutoFit/>
          </a:bodyPr>
          <a:lstStyle/>
          <a:p>
            <a:r>
              <a:rPr lang="nb-NO" sz="2800" b="1" i="1" dirty="0" smtClean="0">
                <a:latin typeface="Times New Roman" pitchFamily="18" charset="0"/>
                <a:cs typeface="Times New Roman" pitchFamily="18" charset="0"/>
              </a:rPr>
              <a:t>VVP 4.17</a:t>
            </a:r>
            <a:r>
              <a:rPr lang="nb-NO" sz="2800" i="1" dirty="0" smtClean="0">
                <a:latin typeface="Times New Roman" pitchFamily="18" charset="0"/>
                <a:cs typeface="Times New Roman" pitchFamily="18" charset="0"/>
              </a:rPr>
              <a:t>.</a:t>
            </a:r>
          </a:p>
          <a:p>
            <a:r>
              <a:rPr lang="nb-NO" sz="2800" i="1" dirty="0" smtClean="0">
                <a:latin typeface="Times New Roman" pitchFamily="18" charset="0"/>
                <a:cs typeface="Times New Roman" pitchFamily="18" charset="0"/>
              </a:rPr>
              <a:t>(…) </a:t>
            </a:r>
            <a:r>
              <a:rPr lang="nb-NO" sz="2800" i="1" dirty="0">
                <a:latin typeface="Times New Roman" pitchFamily="18" charset="0"/>
                <a:cs typeface="Times New Roman" pitchFamily="18" charset="0"/>
              </a:rPr>
              <a:t>Redaksjonen har et selvstendig ansvar for så snart som mulig å fjerne innlegg som bryter med god presseskikk</a:t>
            </a:r>
            <a:r>
              <a:rPr lang="nb-NO" i="1" dirty="0"/>
              <a:t>.</a:t>
            </a:r>
          </a:p>
        </p:txBody>
      </p:sp>
    </p:spTree>
    <p:extLst>
      <p:ext uri="{BB962C8B-B14F-4D97-AF65-F5344CB8AC3E}">
        <p14:creationId xmlns:p14="http://schemas.microsoft.com/office/powerpoint/2010/main" xmlns="" val="3848089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791" t="12537" r="8433"/>
          <a:stretch/>
        </p:blipFill>
        <p:spPr bwMode="auto">
          <a:xfrm>
            <a:off x="107504" y="-243408"/>
            <a:ext cx="8919382" cy="5430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755576" y="5466177"/>
            <a:ext cx="9036496" cy="1138773"/>
          </a:xfrm>
          <a:prstGeom prst="rect">
            <a:avLst/>
          </a:prstGeom>
          <a:noFill/>
        </p:spPr>
        <p:txBody>
          <a:bodyPr wrap="square" rtlCol="0">
            <a:spAutoFit/>
          </a:bodyPr>
          <a:lstStyle/>
          <a:p>
            <a:r>
              <a:rPr lang="nb-NO" sz="3200" b="1" dirty="0" smtClean="0">
                <a:latin typeface="Times New Roman" pitchFamily="18" charset="0"/>
                <a:cs typeface="Times New Roman" pitchFamily="18" charset="0"/>
              </a:rPr>
              <a:t>Synes du det er riktig av nrk.no å bruke </a:t>
            </a:r>
          </a:p>
          <a:p>
            <a:r>
              <a:rPr lang="nb-NO" sz="3200" b="1" dirty="0" smtClean="0">
                <a:latin typeface="Times New Roman" pitchFamily="18" charset="0"/>
                <a:cs typeface="Times New Roman" pitchFamily="18" charset="0"/>
              </a:rPr>
              <a:t>dette bildet?                       </a:t>
            </a:r>
            <a:r>
              <a:rPr lang="nb-NO" sz="3600" b="1" dirty="0" smtClean="0">
                <a:solidFill>
                  <a:srgbClr val="00B050"/>
                </a:solidFill>
                <a:latin typeface="Times New Roman" pitchFamily="18" charset="0"/>
                <a:cs typeface="Times New Roman" pitchFamily="18" charset="0"/>
              </a:rPr>
              <a:t>JA</a:t>
            </a:r>
            <a:r>
              <a:rPr lang="nb-NO" sz="3600" b="1" dirty="0" smtClean="0">
                <a:latin typeface="Times New Roman" pitchFamily="18" charset="0"/>
                <a:cs typeface="Times New Roman" pitchFamily="18" charset="0"/>
              </a:rPr>
              <a:t> </a:t>
            </a:r>
            <a:r>
              <a:rPr lang="nb-NO" sz="3600" b="1" dirty="0" smtClean="0">
                <a:solidFill>
                  <a:srgbClr val="FF0000"/>
                </a:solidFill>
                <a:latin typeface="Times New Roman" pitchFamily="18" charset="0"/>
                <a:cs typeface="Times New Roman" pitchFamily="18" charset="0"/>
              </a:rPr>
              <a:t>NEI</a:t>
            </a:r>
            <a:endParaRPr lang="nb-NO"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2299842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43808" y="2348880"/>
            <a:ext cx="4572000" cy="2246769"/>
          </a:xfrm>
          <a:prstGeom prst="rect">
            <a:avLst/>
          </a:prstGeom>
        </p:spPr>
        <p:txBody>
          <a:bodyPr>
            <a:spAutoFit/>
          </a:bodyPr>
          <a:lstStyle/>
          <a:p>
            <a:r>
              <a:rPr lang="nb-NO" sz="2800" b="1" i="1" dirty="0" smtClean="0">
                <a:latin typeface="Times New Roman" pitchFamily="18" charset="0"/>
                <a:cs typeface="Times New Roman" pitchFamily="18" charset="0"/>
              </a:rPr>
              <a:t>VVP 4.12</a:t>
            </a:r>
            <a:r>
              <a:rPr lang="nb-NO" sz="2800" b="1" i="1" dirty="0">
                <a:latin typeface="Times New Roman" pitchFamily="18" charset="0"/>
                <a:cs typeface="Times New Roman" pitchFamily="18" charset="0"/>
              </a:rPr>
              <a:t>. </a:t>
            </a:r>
            <a:endParaRPr lang="nb-NO" sz="2800" b="1" i="1" dirty="0" smtClean="0">
              <a:latin typeface="Times New Roman" pitchFamily="18" charset="0"/>
              <a:cs typeface="Times New Roman" pitchFamily="18" charset="0"/>
            </a:endParaRPr>
          </a:p>
          <a:p>
            <a:r>
              <a:rPr lang="nb-NO" sz="2800" i="1" dirty="0" smtClean="0">
                <a:latin typeface="Times New Roman" pitchFamily="18" charset="0"/>
                <a:cs typeface="Times New Roman" pitchFamily="18" charset="0"/>
              </a:rPr>
              <a:t>For </a:t>
            </a:r>
            <a:r>
              <a:rPr lang="nb-NO" sz="2800" i="1" dirty="0">
                <a:latin typeface="Times New Roman" pitchFamily="18" charset="0"/>
                <a:cs typeface="Times New Roman" pitchFamily="18" charset="0"/>
              </a:rPr>
              <a:t>bruk av bilder gjelder de samme aktsomhetskrav som for skriftlig og muntlig fremstilling.</a:t>
            </a:r>
          </a:p>
        </p:txBody>
      </p:sp>
    </p:spTree>
    <p:extLst>
      <p:ext uri="{BB962C8B-B14F-4D97-AF65-F5344CB8AC3E}">
        <p14:creationId xmlns:p14="http://schemas.microsoft.com/office/powerpoint/2010/main" xmlns="" val="12091620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6650" t="7971" r="35260" b="8146"/>
          <a:stretch/>
        </p:blipFill>
        <p:spPr bwMode="auto">
          <a:xfrm>
            <a:off x="179511" y="116632"/>
            <a:ext cx="3195297" cy="43979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201" t="9705" r="8111" b="4306"/>
          <a:stretch/>
        </p:blipFill>
        <p:spPr bwMode="auto">
          <a:xfrm>
            <a:off x="3599699" y="3068960"/>
            <a:ext cx="5544301" cy="35604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4193114" y="1853950"/>
            <a:ext cx="3888432" cy="461665"/>
          </a:xfrm>
          <a:prstGeom prst="rect">
            <a:avLst/>
          </a:prstGeom>
          <a:noFill/>
        </p:spPr>
        <p:txBody>
          <a:bodyPr wrap="square" rtlCol="0">
            <a:spAutoFit/>
          </a:bodyPr>
          <a:lstStyle/>
          <a:p>
            <a:r>
              <a:rPr lang="nb-NO" sz="2400" dirty="0" smtClean="0">
                <a:latin typeface="Times New Roman" pitchFamily="18" charset="0"/>
                <a:cs typeface="Times New Roman" pitchFamily="18" charset="0"/>
              </a:rPr>
              <a:t>Fra motebladet Costume: </a:t>
            </a:r>
            <a:endParaRPr lang="nb-NO" sz="2400" dirty="0">
              <a:latin typeface="Times New Roman" pitchFamily="18" charset="0"/>
              <a:cs typeface="Times New Roman" pitchFamily="18" charset="0"/>
            </a:endParaRPr>
          </a:p>
        </p:txBody>
      </p:sp>
    </p:spTree>
    <p:extLst>
      <p:ext uri="{BB962C8B-B14F-4D97-AF65-F5344CB8AC3E}">
        <p14:creationId xmlns:p14="http://schemas.microsoft.com/office/powerpoint/2010/main" xmlns="" val="12523560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9498" y="1158909"/>
            <a:ext cx="9533998" cy="53604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26236" y="6519735"/>
            <a:ext cx="9208264" cy="276999"/>
          </a:xfrm>
          <a:prstGeom prst="rect">
            <a:avLst/>
          </a:prstGeom>
          <a:noFill/>
        </p:spPr>
        <p:txBody>
          <a:bodyPr wrap="square" rtlCol="0">
            <a:spAutoFit/>
          </a:bodyPr>
          <a:lstStyle/>
          <a:p>
            <a:r>
              <a:rPr lang="nb-NO" sz="1200" dirty="0" smtClean="0">
                <a:hlinkClick r:id="rId4"/>
              </a:rPr>
              <a:t>http://www.adressa.no/meninger/snakkut/article7606949.ece</a:t>
            </a:r>
            <a:r>
              <a:rPr lang="nb-NO" sz="1200" dirty="0" smtClean="0"/>
              <a:t> Foto: Shutterstock </a:t>
            </a:r>
            <a:endParaRPr lang="nb-NO" sz="1200" dirty="0"/>
          </a:p>
        </p:txBody>
      </p:sp>
      <p:sp>
        <p:nvSpPr>
          <p:cNvPr id="3" name="TextBox 2"/>
          <p:cNvSpPr txBox="1"/>
          <p:nvPr/>
        </p:nvSpPr>
        <p:spPr>
          <a:xfrm>
            <a:off x="467544" y="332656"/>
            <a:ext cx="8208912" cy="1323439"/>
          </a:xfrm>
          <a:prstGeom prst="rect">
            <a:avLst/>
          </a:prstGeom>
          <a:noFill/>
        </p:spPr>
        <p:txBody>
          <a:bodyPr wrap="square" rtlCol="0">
            <a:spAutoFit/>
          </a:bodyPr>
          <a:lstStyle/>
          <a:p>
            <a:pPr algn="ctr"/>
            <a:r>
              <a:rPr lang="nb-NO" sz="4000" b="1" dirty="0" smtClean="0">
                <a:latin typeface="Times New Roman" pitchFamily="18" charset="0"/>
                <a:cs typeface="Times New Roman" pitchFamily="18" charset="0"/>
              </a:rPr>
              <a:t>Ungdommens PFU:</a:t>
            </a:r>
          </a:p>
          <a:p>
            <a:pPr algn="ctr"/>
            <a:r>
              <a:rPr lang="nb-NO" sz="4000" b="1" dirty="0" smtClean="0">
                <a:latin typeface="Times New Roman" pitchFamily="18" charset="0"/>
                <a:cs typeface="Times New Roman" pitchFamily="18" charset="0"/>
              </a:rPr>
              <a:t>Rett eller galt – DU bestemmer!</a:t>
            </a:r>
            <a:endParaRPr lang="nb-NO" sz="40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10881653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1679" r="31604"/>
          <a:stretch/>
        </p:blipFill>
        <p:spPr bwMode="auto">
          <a:xfrm>
            <a:off x="107504" y="606592"/>
            <a:ext cx="2699781" cy="4595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8448" r="28507"/>
          <a:stretch/>
        </p:blipFill>
        <p:spPr bwMode="auto">
          <a:xfrm>
            <a:off x="2834063" y="706898"/>
            <a:ext cx="2873619" cy="41724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8619" r="28619"/>
          <a:stretch/>
        </p:blipFill>
        <p:spPr bwMode="auto">
          <a:xfrm>
            <a:off x="5839224" y="706897"/>
            <a:ext cx="3041787" cy="44458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24425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3296" t="10289" r="29220" b="25392"/>
          <a:stretch/>
        </p:blipFill>
        <p:spPr bwMode="auto">
          <a:xfrm>
            <a:off x="827584" y="193950"/>
            <a:ext cx="7920880" cy="6705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778693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9712" y="2204864"/>
            <a:ext cx="5040560" cy="2185214"/>
          </a:xfrm>
          <a:prstGeom prst="rect">
            <a:avLst/>
          </a:prstGeom>
          <a:noFill/>
        </p:spPr>
        <p:txBody>
          <a:bodyPr wrap="square" rtlCol="0">
            <a:spAutoFit/>
          </a:bodyPr>
          <a:lstStyle/>
          <a:p>
            <a:pPr algn="ctr"/>
            <a:r>
              <a:rPr lang="nb-NO" sz="3200" b="1" dirty="0" smtClean="0">
                <a:latin typeface="Times New Roman" pitchFamily="18" charset="0"/>
                <a:cs typeface="Times New Roman" pitchFamily="18" charset="0"/>
              </a:rPr>
              <a:t>Mener du Costume bryter god presseskikk?</a:t>
            </a:r>
          </a:p>
          <a:p>
            <a:pPr algn="ctr"/>
            <a:endParaRPr lang="nb-NO" sz="3200" dirty="0">
              <a:latin typeface="Times New Roman" pitchFamily="18" charset="0"/>
              <a:cs typeface="Times New Roman" pitchFamily="18" charset="0"/>
            </a:endParaRPr>
          </a:p>
          <a:p>
            <a:pPr algn="ctr"/>
            <a:r>
              <a:rPr lang="nb-NO" sz="4000" b="1" dirty="0" smtClean="0">
                <a:solidFill>
                  <a:srgbClr val="00B050"/>
                </a:solidFill>
                <a:latin typeface="Times New Roman" pitchFamily="18" charset="0"/>
                <a:cs typeface="Times New Roman" pitchFamily="18" charset="0"/>
              </a:rPr>
              <a:t>JA</a:t>
            </a:r>
            <a:r>
              <a:rPr lang="nb-NO" sz="4000" b="1" dirty="0" smtClean="0">
                <a:latin typeface="Times New Roman" pitchFamily="18" charset="0"/>
                <a:cs typeface="Times New Roman" pitchFamily="18" charset="0"/>
              </a:rPr>
              <a:t>  </a:t>
            </a:r>
            <a:r>
              <a:rPr lang="nb-NO" sz="4000" b="1" dirty="0" smtClean="0">
                <a:solidFill>
                  <a:srgbClr val="FF0000"/>
                </a:solidFill>
                <a:latin typeface="Times New Roman" pitchFamily="18" charset="0"/>
                <a:cs typeface="Times New Roman" pitchFamily="18" charset="0"/>
              </a:rPr>
              <a:t>NEI</a:t>
            </a:r>
            <a:endParaRPr lang="nb-NO"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0577857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7774" t="15439" r="25000"/>
          <a:stretch/>
        </p:blipFill>
        <p:spPr bwMode="auto">
          <a:xfrm>
            <a:off x="974968" y="0"/>
            <a:ext cx="7416824" cy="6849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5773745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5039"/>
          <a:stretch/>
        </p:blipFill>
        <p:spPr bwMode="auto">
          <a:xfrm>
            <a:off x="0" y="836712"/>
            <a:ext cx="5666407" cy="40436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5868144" y="980728"/>
            <a:ext cx="3426114" cy="4893647"/>
          </a:xfrm>
          <a:prstGeom prst="rect">
            <a:avLst/>
          </a:prstGeom>
        </p:spPr>
        <p:txBody>
          <a:bodyPr wrap="square">
            <a:spAutoFit/>
          </a:bodyPr>
          <a:lstStyle/>
          <a:p>
            <a:pPr lvl="0"/>
            <a:r>
              <a:rPr lang="nb-NO" sz="2800" b="1" dirty="0" smtClean="0">
                <a:solidFill>
                  <a:prstClr val="black"/>
                </a:solidFill>
                <a:latin typeface="Times New Roman" pitchFamily="18" charset="0"/>
                <a:cs typeface="Times New Roman" pitchFamily="18" charset="0"/>
              </a:rPr>
              <a:t>TV2, VG og BA er raskt på stedet og </a:t>
            </a:r>
            <a:r>
              <a:rPr lang="nb-NO" sz="2800" b="1" dirty="0">
                <a:solidFill>
                  <a:prstClr val="black"/>
                </a:solidFill>
                <a:latin typeface="Times New Roman" pitchFamily="18" charset="0"/>
                <a:cs typeface="Times New Roman" pitchFamily="18" charset="0"/>
              </a:rPr>
              <a:t>kommer akkurat idet </a:t>
            </a:r>
            <a:r>
              <a:rPr lang="nb-NO" sz="2800" b="1" dirty="0" smtClean="0">
                <a:solidFill>
                  <a:prstClr val="black"/>
                </a:solidFill>
                <a:latin typeface="Times New Roman" pitchFamily="18" charset="0"/>
                <a:cs typeface="Times New Roman" pitchFamily="18" charset="0"/>
              </a:rPr>
              <a:t>de pågrepne elevene </a:t>
            </a:r>
            <a:r>
              <a:rPr lang="nb-NO" sz="2800" b="1" dirty="0">
                <a:solidFill>
                  <a:prstClr val="black"/>
                </a:solidFill>
                <a:latin typeface="Times New Roman" pitchFamily="18" charset="0"/>
                <a:cs typeface="Times New Roman" pitchFamily="18" charset="0"/>
              </a:rPr>
              <a:t>føres ut i politibilen. Er det greit at </a:t>
            </a:r>
            <a:r>
              <a:rPr lang="nb-NO" sz="2800" b="1" dirty="0" smtClean="0">
                <a:solidFill>
                  <a:prstClr val="black"/>
                </a:solidFill>
                <a:latin typeface="Times New Roman" pitchFamily="18" charset="0"/>
                <a:cs typeface="Times New Roman" pitchFamily="18" charset="0"/>
              </a:rPr>
              <a:t>bilder </a:t>
            </a:r>
            <a:r>
              <a:rPr lang="nb-NO" sz="2800" b="1" dirty="0">
                <a:solidFill>
                  <a:prstClr val="black"/>
                </a:solidFill>
                <a:latin typeface="Times New Roman" pitchFamily="18" charset="0"/>
                <a:cs typeface="Times New Roman" pitchFamily="18" charset="0"/>
              </a:rPr>
              <a:t>av </a:t>
            </a:r>
            <a:r>
              <a:rPr lang="nb-NO" sz="2800" b="1" dirty="0" smtClean="0">
                <a:solidFill>
                  <a:prstClr val="black"/>
                </a:solidFill>
                <a:latin typeface="Times New Roman" pitchFamily="18" charset="0"/>
                <a:cs typeface="Times New Roman" pitchFamily="18" charset="0"/>
              </a:rPr>
              <a:t>dem blir publisert </a:t>
            </a:r>
          </a:p>
          <a:p>
            <a:pPr lvl="0"/>
            <a:r>
              <a:rPr lang="nb-NO" sz="2800" b="1" dirty="0" smtClean="0">
                <a:solidFill>
                  <a:prstClr val="black"/>
                </a:solidFill>
                <a:latin typeface="Times New Roman" pitchFamily="18" charset="0"/>
                <a:cs typeface="Times New Roman" pitchFamily="18" charset="0"/>
              </a:rPr>
              <a:t>på nettsidene?</a:t>
            </a:r>
            <a:endParaRPr lang="nb-NO" sz="2800" b="1" dirty="0">
              <a:solidFill>
                <a:prstClr val="black"/>
              </a:solidFill>
              <a:latin typeface="Times New Roman" pitchFamily="18" charset="0"/>
              <a:cs typeface="Times New Roman" pitchFamily="18" charset="0"/>
            </a:endParaRPr>
          </a:p>
          <a:p>
            <a:pPr lvl="0"/>
            <a:endParaRPr lang="nb-NO" sz="2400" dirty="0">
              <a:solidFill>
                <a:prstClr val="black"/>
              </a:solidFill>
              <a:latin typeface="Times New Roman" pitchFamily="18" charset="0"/>
              <a:cs typeface="Times New Roman" pitchFamily="18" charset="0"/>
            </a:endParaRPr>
          </a:p>
          <a:p>
            <a:pPr lvl="0" algn="ctr"/>
            <a:r>
              <a:rPr lang="nb-NO" sz="3600" b="1" dirty="0">
                <a:solidFill>
                  <a:srgbClr val="00B050"/>
                </a:solidFill>
                <a:latin typeface="Times New Roman" pitchFamily="18" charset="0"/>
                <a:cs typeface="Times New Roman" pitchFamily="18" charset="0"/>
              </a:rPr>
              <a:t>JA</a:t>
            </a:r>
            <a:r>
              <a:rPr lang="nb-NO" sz="3600" b="1" dirty="0">
                <a:solidFill>
                  <a:prstClr val="black"/>
                </a:solidFill>
                <a:latin typeface="Times New Roman" pitchFamily="18" charset="0"/>
                <a:cs typeface="Times New Roman" pitchFamily="18" charset="0"/>
              </a:rPr>
              <a:t> </a:t>
            </a:r>
            <a:r>
              <a:rPr lang="nb-NO" sz="3600" b="1" dirty="0">
                <a:solidFill>
                  <a:srgbClr val="FF0000"/>
                </a:solidFill>
                <a:latin typeface="Times New Roman" pitchFamily="18" charset="0"/>
                <a:cs typeface="Times New Roman" pitchFamily="18" charset="0"/>
              </a:rPr>
              <a:t>NEI</a:t>
            </a:r>
          </a:p>
        </p:txBody>
      </p:sp>
    </p:spTree>
    <p:extLst>
      <p:ext uri="{BB962C8B-B14F-4D97-AF65-F5344CB8AC3E}">
        <p14:creationId xmlns:p14="http://schemas.microsoft.com/office/powerpoint/2010/main" xmlns="" val="10070945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2132856"/>
            <a:ext cx="5616624" cy="3046988"/>
          </a:xfrm>
          <a:prstGeom prst="rect">
            <a:avLst/>
          </a:prstGeom>
          <a:noFill/>
        </p:spPr>
        <p:txBody>
          <a:bodyPr wrap="square" rtlCol="0">
            <a:spAutoFit/>
          </a:bodyPr>
          <a:lstStyle/>
          <a:p>
            <a:pPr algn="ctr"/>
            <a:r>
              <a:rPr lang="nb-NO" sz="3200" b="1" dirty="0" smtClean="0">
                <a:latin typeface="Times New Roman" pitchFamily="18" charset="0"/>
                <a:cs typeface="Times New Roman" pitchFamily="18" charset="0"/>
              </a:rPr>
              <a:t>Du ser hvem de er. </a:t>
            </a:r>
          </a:p>
          <a:p>
            <a:pPr algn="ctr"/>
            <a:r>
              <a:rPr lang="nb-NO" sz="3200" b="1" dirty="0" smtClean="0">
                <a:latin typeface="Times New Roman" pitchFamily="18" charset="0"/>
                <a:cs typeface="Times New Roman" pitchFamily="18" charset="0"/>
              </a:rPr>
              <a:t>Er det greit at du twitrer </a:t>
            </a:r>
          </a:p>
          <a:p>
            <a:pPr algn="ctr"/>
            <a:r>
              <a:rPr lang="nb-NO" sz="3200" b="1" dirty="0" smtClean="0">
                <a:latin typeface="Times New Roman" pitchFamily="18" charset="0"/>
                <a:cs typeface="Times New Roman" pitchFamily="18" charset="0"/>
              </a:rPr>
              <a:t>om det med navn på </a:t>
            </a:r>
          </a:p>
          <a:p>
            <a:pPr algn="ctr"/>
            <a:r>
              <a:rPr lang="nb-NO" sz="3200" b="1" dirty="0" smtClean="0">
                <a:latin typeface="Times New Roman" pitchFamily="18" charset="0"/>
                <a:cs typeface="Times New Roman" pitchFamily="18" charset="0"/>
              </a:rPr>
              <a:t>dem som er pågrepet?</a:t>
            </a:r>
          </a:p>
          <a:p>
            <a:pPr algn="ctr"/>
            <a:endParaRPr lang="nb-NO" sz="2800" dirty="0">
              <a:latin typeface="Times New Roman" pitchFamily="18" charset="0"/>
              <a:cs typeface="Times New Roman" pitchFamily="18" charset="0"/>
            </a:endParaRPr>
          </a:p>
          <a:p>
            <a:pPr algn="ctr"/>
            <a:r>
              <a:rPr lang="nb-NO" sz="3600" b="1" dirty="0" smtClean="0">
                <a:solidFill>
                  <a:srgbClr val="00B050"/>
                </a:solidFill>
                <a:latin typeface="Times New Roman" pitchFamily="18" charset="0"/>
                <a:cs typeface="Times New Roman" pitchFamily="18" charset="0"/>
              </a:rPr>
              <a:t>JA</a:t>
            </a:r>
            <a:r>
              <a:rPr lang="nb-NO" sz="3600" b="1" dirty="0" smtClean="0">
                <a:latin typeface="Times New Roman" pitchFamily="18" charset="0"/>
                <a:cs typeface="Times New Roman" pitchFamily="18" charset="0"/>
              </a:rPr>
              <a:t> </a:t>
            </a:r>
            <a:r>
              <a:rPr lang="nb-NO" sz="3600" b="1" dirty="0" smtClean="0">
                <a:solidFill>
                  <a:srgbClr val="FF0000"/>
                </a:solidFill>
                <a:latin typeface="Times New Roman" pitchFamily="18" charset="0"/>
                <a:cs typeface="Times New Roman" pitchFamily="18" charset="0"/>
              </a:rPr>
              <a:t>NEI</a:t>
            </a:r>
            <a:endParaRPr lang="nb-NO"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2554976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3688" y="1412776"/>
            <a:ext cx="6048672" cy="4154984"/>
          </a:xfrm>
          <a:prstGeom prst="rect">
            <a:avLst/>
          </a:prstGeom>
        </p:spPr>
        <p:txBody>
          <a:bodyPr wrap="square">
            <a:spAutoFit/>
          </a:bodyPr>
          <a:lstStyle/>
          <a:p>
            <a:r>
              <a:rPr lang="nb-NO" sz="2400" b="1" i="1" dirty="0" smtClean="0">
                <a:latin typeface="Times New Roman" pitchFamily="18" charset="0"/>
                <a:cs typeface="Times New Roman" pitchFamily="18" charset="0"/>
              </a:rPr>
              <a:t>VVP 4.7. </a:t>
            </a:r>
          </a:p>
          <a:p>
            <a:r>
              <a:rPr lang="nb-NO" sz="2400" i="1" dirty="0" smtClean="0">
                <a:latin typeface="Times New Roman" pitchFamily="18" charset="0"/>
                <a:cs typeface="Times New Roman" pitchFamily="18" charset="0"/>
              </a:rPr>
              <a:t>Vær </a:t>
            </a:r>
            <a:r>
              <a:rPr lang="nb-NO" sz="2400" i="1" dirty="0">
                <a:latin typeface="Times New Roman" pitchFamily="18" charset="0"/>
                <a:cs typeface="Times New Roman" pitchFamily="18" charset="0"/>
              </a:rPr>
              <a:t>varsom med bruk av navn og bilde og andre klare identifikasjonstegn på personer som omtales i forbindelse med klanderverdige eller straffbare forhold. Vis særlig varsomhet ved omtale av saker på tidlig stadium av etterforskning, i saker som gjelder unge lovovertredere, og der identifiserende omtale kan føre til urimelig belastning for tredjeperson. Identifisering må begrunnes i et berettiget </a:t>
            </a:r>
            <a:r>
              <a:rPr lang="nb-NO" sz="2400" i="1" dirty="0" smtClean="0">
                <a:latin typeface="Times New Roman" pitchFamily="18" charset="0"/>
                <a:cs typeface="Times New Roman" pitchFamily="18" charset="0"/>
              </a:rPr>
              <a:t>informasjonsbehov…</a:t>
            </a:r>
            <a:endParaRPr lang="nb-NO" sz="2400" i="1" dirty="0">
              <a:latin typeface="Times New Roman" pitchFamily="18" charset="0"/>
              <a:cs typeface="Times New Roman" pitchFamily="18" charset="0"/>
            </a:endParaRPr>
          </a:p>
        </p:txBody>
      </p:sp>
    </p:spTree>
    <p:extLst>
      <p:ext uri="{BB962C8B-B14F-4D97-AF65-F5344CB8AC3E}">
        <p14:creationId xmlns:p14="http://schemas.microsoft.com/office/powerpoint/2010/main" xmlns="" val="5157460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302359"/>
            <a:ext cx="2160240" cy="6247864"/>
          </a:xfrm>
          <a:prstGeom prst="rect">
            <a:avLst/>
          </a:prstGeom>
          <a:noFill/>
        </p:spPr>
        <p:txBody>
          <a:bodyPr wrap="square" rtlCol="0">
            <a:spAutoFit/>
          </a:bodyPr>
          <a:lstStyle/>
          <a:p>
            <a:r>
              <a:rPr lang="nb-NO" sz="4000" b="1" dirty="0" smtClean="0">
                <a:latin typeface="Times New Roman" pitchFamily="18" charset="0"/>
                <a:cs typeface="Times New Roman" pitchFamily="18" charset="0"/>
              </a:rPr>
              <a:t>Her brukes både bilde og navn.</a:t>
            </a:r>
          </a:p>
          <a:p>
            <a:r>
              <a:rPr lang="nb-NO" sz="4000" b="1" dirty="0" smtClean="0">
                <a:latin typeface="Times New Roman" pitchFamily="18" charset="0"/>
                <a:cs typeface="Times New Roman" pitchFamily="18" charset="0"/>
              </a:rPr>
              <a:t>Er det greit?</a:t>
            </a:r>
          </a:p>
          <a:p>
            <a:endParaRPr lang="nb-NO" sz="4000" b="1" dirty="0">
              <a:latin typeface="Times New Roman" pitchFamily="18" charset="0"/>
              <a:cs typeface="Times New Roman" pitchFamily="18" charset="0"/>
            </a:endParaRPr>
          </a:p>
          <a:p>
            <a:r>
              <a:rPr lang="nb-NO" sz="4000" b="1" dirty="0" smtClean="0">
                <a:solidFill>
                  <a:srgbClr val="00B050"/>
                </a:solidFill>
                <a:latin typeface="Times New Roman" pitchFamily="18" charset="0"/>
                <a:cs typeface="Times New Roman" pitchFamily="18" charset="0"/>
              </a:rPr>
              <a:t>JA</a:t>
            </a:r>
            <a:r>
              <a:rPr lang="nb-NO" sz="4000" b="1" dirty="0" smtClean="0">
                <a:latin typeface="Times New Roman" pitchFamily="18" charset="0"/>
                <a:cs typeface="Times New Roman" pitchFamily="18" charset="0"/>
              </a:rPr>
              <a:t> </a:t>
            </a:r>
            <a:r>
              <a:rPr lang="nb-NO" sz="4000" b="1" dirty="0" smtClean="0">
                <a:solidFill>
                  <a:srgbClr val="FF0000"/>
                </a:solidFill>
                <a:latin typeface="Times New Roman" pitchFamily="18" charset="0"/>
                <a:cs typeface="Times New Roman" pitchFamily="18" charset="0"/>
              </a:rPr>
              <a:t>NEI</a:t>
            </a:r>
          </a:p>
          <a:p>
            <a:endParaRPr lang="nb-NO" sz="4000" b="1" dirty="0">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7798" t="10567" r="34067" b="10000"/>
          <a:stretch/>
        </p:blipFill>
        <p:spPr bwMode="auto">
          <a:xfrm>
            <a:off x="2339752" y="143785"/>
            <a:ext cx="6408712" cy="66099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755945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1680" y="1484784"/>
            <a:ext cx="5904656" cy="4154984"/>
          </a:xfrm>
          <a:prstGeom prst="rect">
            <a:avLst/>
          </a:prstGeom>
          <a:noFill/>
        </p:spPr>
        <p:txBody>
          <a:bodyPr wrap="square" rtlCol="0">
            <a:spAutoFit/>
          </a:bodyPr>
          <a:lstStyle/>
          <a:p>
            <a:pPr algn="ctr"/>
            <a:r>
              <a:rPr lang="nb-NO" sz="6600" b="1" dirty="0" smtClean="0">
                <a:latin typeface="Times New Roman" pitchFamily="18" charset="0"/>
                <a:cs typeface="Times New Roman" pitchFamily="18" charset="0"/>
              </a:rPr>
              <a:t>Presseetikk gjelder i redaktørstyrte medier</a:t>
            </a:r>
            <a:endParaRPr lang="nb-NO" sz="66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20647722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hlinkClick r:id="rId3"/>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9965" b="13131"/>
          <a:stretch/>
        </p:blipFill>
        <p:spPr bwMode="auto">
          <a:xfrm>
            <a:off x="251520" y="188640"/>
            <a:ext cx="8575677" cy="3585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619672" y="3933056"/>
            <a:ext cx="6048672" cy="3231654"/>
          </a:xfrm>
          <a:prstGeom prst="rect">
            <a:avLst/>
          </a:prstGeom>
          <a:noFill/>
        </p:spPr>
        <p:txBody>
          <a:bodyPr wrap="square" rtlCol="0">
            <a:spAutoFit/>
          </a:bodyPr>
          <a:lstStyle/>
          <a:p>
            <a:r>
              <a:rPr lang="nb-NO" sz="4400" b="1" dirty="0" smtClean="0">
                <a:latin typeface="Times New Roman" pitchFamily="18" charset="0"/>
                <a:cs typeface="Times New Roman" pitchFamily="18" charset="0"/>
              </a:rPr>
              <a:t>Hvordan jobber PFU?</a:t>
            </a:r>
          </a:p>
          <a:p>
            <a:pPr marL="457200" indent="-457200">
              <a:buFont typeface="Arial" pitchFamily="34" charset="0"/>
              <a:buChar char="•"/>
            </a:pPr>
            <a:r>
              <a:rPr lang="nb-NO" sz="3200" b="1" dirty="0" smtClean="0">
                <a:latin typeface="Times New Roman" pitchFamily="18" charset="0"/>
                <a:cs typeface="Times New Roman" pitchFamily="18" charset="0"/>
              </a:rPr>
              <a:t>Hvem sitter i utvalget?</a:t>
            </a:r>
          </a:p>
          <a:p>
            <a:pPr marL="457200" indent="-457200">
              <a:buFont typeface="Arial" pitchFamily="34" charset="0"/>
              <a:buChar char="•"/>
            </a:pPr>
            <a:r>
              <a:rPr lang="nb-NO" sz="3200" b="1" dirty="0" smtClean="0">
                <a:latin typeface="Times New Roman" pitchFamily="18" charset="0"/>
                <a:cs typeface="Times New Roman" pitchFamily="18" charset="0"/>
              </a:rPr>
              <a:t>Hvem kan klage?</a:t>
            </a:r>
          </a:p>
          <a:p>
            <a:pPr marL="457200" indent="-457200">
              <a:buFont typeface="Arial" pitchFamily="34" charset="0"/>
              <a:buChar char="•"/>
            </a:pPr>
            <a:r>
              <a:rPr lang="nb-NO" sz="3200" b="1" dirty="0" smtClean="0">
                <a:latin typeface="Times New Roman" pitchFamily="18" charset="0"/>
                <a:cs typeface="Times New Roman" pitchFamily="18" charset="0"/>
              </a:rPr>
              <a:t>Hva skjer med en klage?</a:t>
            </a:r>
          </a:p>
          <a:p>
            <a:pPr marL="457200" indent="-457200">
              <a:buFont typeface="Arial" pitchFamily="34" charset="0"/>
              <a:buChar char="•"/>
            </a:pPr>
            <a:r>
              <a:rPr lang="nb-NO" sz="3200" b="1" dirty="0" smtClean="0">
                <a:latin typeface="Times New Roman" pitchFamily="18" charset="0"/>
                <a:cs typeface="Times New Roman" pitchFamily="18" charset="0"/>
              </a:rPr>
              <a:t>Hva skjer hvis du blir felt?</a:t>
            </a:r>
          </a:p>
          <a:p>
            <a:pPr marL="457200" indent="-457200">
              <a:buFont typeface="Arial" pitchFamily="34" charset="0"/>
              <a:buChar char="•"/>
            </a:pPr>
            <a:endParaRPr lang="nb-NO" sz="32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38059711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5597" t="32418" r="42687" b="35702"/>
          <a:stretch/>
        </p:blipFill>
        <p:spPr bwMode="auto">
          <a:xfrm>
            <a:off x="1691680" y="764704"/>
            <a:ext cx="5545426" cy="50880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053534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1720840"/>
            <a:ext cx="4572000" cy="2308324"/>
          </a:xfrm>
          <a:prstGeom prst="rect">
            <a:avLst/>
          </a:prstGeom>
        </p:spPr>
        <p:txBody>
          <a:bodyPr>
            <a:spAutoFit/>
          </a:bodyPr>
          <a:lstStyle/>
          <a:p>
            <a:pPr lvl="0"/>
            <a:r>
              <a:rPr lang="nb-NO" sz="7200" b="1" dirty="0" smtClean="0">
                <a:solidFill>
                  <a:prstClr val="black"/>
                </a:solidFill>
                <a:latin typeface="Times New Roman" pitchFamily="18" charset="0"/>
                <a:cs typeface="Times New Roman" pitchFamily="18" charset="0"/>
              </a:rPr>
              <a:t>…og hva er juss?</a:t>
            </a:r>
            <a:endParaRPr lang="nb-NO" sz="7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1484822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4294967295"/>
          </p:nvPr>
        </p:nvSpPr>
        <p:spPr>
          <a:xfrm>
            <a:off x="2339752" y="4365104"/>
            <a:ext cx="5184576" cy="2016224"/>
          </a:xfrm>
        </p:spPr>
        <p:txBody>
          <a:bodyPr/>
          <a:lstStyle/>
          <a:p>
            <a:pPr>
              <a:buNone/>
            </a:pPr>
            <a:r>
              <a:rPr lang="nb-NO" sz="2800" dirty="0" smtClean="0"/>
              <a:t>	</a:t>
            </a:r>
            <a:r>
              <a:rPr lang="nb-NO" sz="2800" b="1" dirty="0" smtClean="0">
                <a:latin typeface="Times New Roman" pitchFamily="18" charset="0"/>
                <a:cs typeface="Times New Roman" pitchFamily="18" charset="0"/>
              </a:rPr>
              <a:t>Straffeloven/erstatningsloven</a:t>
            </a:r>
          </a:p>
          <a:p>
            <a:pPr lvl="1"/>
            <a:r>
              <a:rPr lang="nb-NO" sz="2400" b="1" dirty="0" smtClean="0">
                <a:latin typeface="Times New Roman" pitchFamily="18" charset="0"/>
                <a:cs typeface="Times New Roman" pitchFamily="18" charset="0"/>
              </a:rPr>
              <a:t>ærekrenkelser </a:t>
            </a:r>
          </a:p>
          <a:p>
            <a:pPr lvl="1"/>
            <a:r>
              <a:rPr lang="nb-NO" sz="2400" b="1" dirty="0" smtClean="0">
                <a:latin typeface="Times New Roman" pitchFamily="18" charset="0"/>
                <a:cs typeface="Times New Roman" pitchFamily="18" charset="0"/>
              </a:rPr>
              <a:t>privatlivets fred </a:t>
            </a: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63688" y="188640"/>
            <a:ext cx="6084887" cy="3743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105660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548680"/>
            <a:ext cx="5976664" cy="4770537"/>
          </a:xfrm>
          <a:prstGeom prst="rect">
            <a:avLst/>
          </a:prstGeom>
          <a:noFill/>
        </p:spPr>
        <p:txBody>
          <a:bodyPr wrap="square" rtlCol="0">
            <a:spAutoFit/>
          </a:bodyPr>
          <a:lstStyle/>
          <a:p>
            <a:pPr>
              <a:buNone/>
            </a:pPr>
            <a:endParaRPr lang="nb-NO" sz="4000" b="1" i="1" dirty="0">
              <a:latin typeface="Times New Roman" pitchFamily="18" charset="0"/>
              <a:cs typeface="Times New Roman" pitchFamily="18" charset="0"/>
            </a:endParaRPr>
          </a:p>
          <a:p>
            <a:pPr algn="ctr">
              <a:buNone/>
            </a:pPr>
            <a:r>
              <a:rPr lang="nb-NO" sz="3600" b="1" dirty="0" smtClean="0">
                <a:latin typeface="Times New Roman" pitchFamily="18" charset="0"/>
                <a:cs typeface="Times New Roman" pitchFamily="18" charset="0"/>
              </a:rPr>
              <a:t>Kan vi gå inn på en privat fest, ta bilde av de som er der, og publisere bildet etterpå, uten å spørre?</a:t>
            </a:r>
          </a:p>
          <a:p>
            <a:pPr>
              <a:buNone/>
            </a:pPr>
            <a:endParaRPr lang="nb-NO" sz="4000" b="1" i="1" dirty="0">
              <a:solidFill>
                <a:srgbClr val="FF0000"/>
              </a:solidFill>
              <a:latin typeface="Times New Roman" pitchFamily="18" charset="0"/>
              <a:cs typeface="Times New Roman" pitchFamily="18" charset="0"/>
            </a:endParaRPr>
          </a:p>
          <a:p>
            <a:pPr>
              <a:buNone/>
            </a:pPr>
            <a:r>
              <a:rPr lang="nb-NO" sz="4000" b="1" i="1" dirty="0" smtClean="0">
                <a:solidFill>
                  <a:srgbClr val="FF0000"/>
                </a:solidFill>
                <a:latin typeface="Times New Roman" pitchFamily="18" charset="0"/>
                <a:cs typeface="Times New Roman" pitchFamily="18" charset="0"/>
              </a:rPr>
              <a:t>		</a:t>
            </a:r>
            <a:r>
              <a:rPr lang="nb-NO" sz="4000" b="1" dirty="0" smtClean="0">
                <a:solidFill>
                  <a:srgbClr val="00B050"/>
                </a:solidFill>
                <a:latin typeface="Times New Roman" pitchFamily="18" charset="0"/>
                <a:cs typeface="Times New Roman" pitchFamily="18" charset="0"/>
              </a:rPr>
              <a:t>JA</a:t>
            </a:r>
            <a:r>
              <a:rPr lang="nb-NO" sz="4000" b="1" dirty="0" smtClean="0">
                <a:solidFill>
                  <a:srgbClr val="FF0000"/>
                </a:solidFill>
                <a:latin typeface="Times New Roman" pitchFamily="18" charset="0"/>
                <a:cs typeface="Times New Roman" pitchFamily="18" charset="0"/>
              </a:rPr>
              <a:t> NEI</a:t>
            </a:r>
            <a:endParaRPr lang="nb-NO" sz="4000" b="1" dirty="0">
              <a:latin typeface="Times New Roman" pitchFamily="18" charset="0"/>
              <a:cs typeface="Times New Roman" pitchFamily="18" charset="0"/>
            </a:endParaRPr>
          </a:p>
          <a:p>
            <a:endParaRPr lang="nb-NO" sz="40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23192400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1628800"/>
            <a:ext cx="6552728" cy="4093428"/>
          </a:xfrm>
          <a:prstGeom prst="rect">
            <a:avLst/>
          </a:prstGeom>
          <a:noFill/>
        </p:spPr>
        <p:txBody>
          <a:bodyPr wrap="square" rtlCol="0">
            <a:spAutoFit/>
          </a:bodyPr>
          <a:lstStyle/>
          <a:p>
            <a:pPr algn="ctr"/>
            <a:r>
              <a:rPr lang="nb-NO" sz="3600" b="1" dirty="0" smtClean="0">
                <a:latin typeface="Times New Roman" pitchFamily="18" charset="0"/>
                <a:cs typeface="Times New Roman" pitchFamily="18" charset="0"/>
              </a:rPr>
              <a:t>Det oppstår en gisselsituasjon der festen holdes. Kan vi ta bilde av festdeltakerne gjennom vinduet  og publisere dem – uten å behøve å spørre?</a:t>
            </a:r>
          </a:p>
          <a:p>
            <a:pPr algn="ctr"/>
            <a:endParaRPr lang="nb-NO" sz="4000" b="1" i="1" dirty="0" smtClean="0">
              <a:latin typeface="Times New Roman" pitchFamily="18" charset="0"/>
              <a:cs typeface="Times New Roman" pitchFamily="18" charset="0"/>
            </a:endParaRPr>
          </a:p>
          <a:p>
            <a:pPr algn="ctr"/>
            <a:r>
              <a:rPr lang="nb-NO" sz="4000" b="1" dirty="0" smtClean="0">
                <a:solidFill>
                  <a:srgbClr val="00B050"/>
                </a:solidFill>
                <a:latin typeface="Times New Roman" pitchFamily="18" charset="0"/>
                <a:cs typeface="Times New Roman" pitchFamily="18" charset="0"/>
              </a:rPr>
              <a:t>JA</a:t>
            </a:r>
            <a:r>
              <a:rPr lang="nb-NO" sz="4000" b="1" dirty="0" smtClean="0">
                <a:latin typeface="Times New Roman" pitchFamily="18" charset="0"/>
                <a:cs typeface="Times New Roman" pitchFamily="18" charset="0"/>
              </a:rPr>
              <a:t> </a:t>
            </a:r>
            <a:r>
              <a:rPr lang="nb-NO" sz="4000" b="1" dirty="0" smtClean="0">
                <a:solidFill>
                  <a:srgbClr val="FF0000"/>
                </a:solidFill>
                <a:latin typeface="Times New Roman" pitchFamily="18" charset="0"/>
                <a:cs typeface="Times New Roman" pitchFamily="18" charset="0"/>
              </a:rPr>
              <a:t>NEI</a:t>
            </a:r>
            <a:endParaRPr lang="nb-NO"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0865176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7704" y="1412776"/>
            <a:ext cx="4752528" cy="3539430"/>
          </a:xfrm>
          <a:prstGeom prst="rect">
            <a:avLst/>
          </a:prstGeom>
          <a:noFill/>
        </p:spPr>
        <p:txBody>
          <a:bodyPr wrap="square" rtlCol="0">
            <a:spAutoFit/>
          </a:bodyPr>
          <a:lstStyle/>
          <a:p>
            <a:pPr algn="ctr">
              <a:buNone/>
            </a:pPr>
            <a:r>
              <a:rPr lang="nb-NO" sz="3600" b="1" dirty="0">
                <a:latin typeface="Times New Roman" pitchFamily="18" charset="0"/>
                <a:cs typeface="Times New Roman" pitchFamily="18" charset="0"/>
              </a:rPr>
              <a:t>Kan vi ta bilder av dere her i </a:t>
            </a:r>
            <a:r>
              <a:rPr lang="nb-NO" sz="3600" b="1" dirty="0" smtClean="0">
                <a:latin typeface="Times New Roman" pitchFamily="18" charset="0"/>
                <a:cs typeface="Times New Roman" pitchFamily="18" charset="0"/>
              </a:rPr>
              <a:t>møterommet og </a:t>
            </a:r>
            <a:r>
              <a:rPr lang="nb-NO" sz="3600" b="1" dirty="0">
                <a:latin typeface="Times New Roman" pitchFamily="18" charset="0"/>
                <a:cs typeface="Times New Roman" pitchFamily="18" charset="0"/>
              </a:rPr>
              <a:t>publisere dem uten å spørre dere først?     </a:t>
            </a:r>
            <a:endParaRPr lang="nb-NO" sz="3600" b="1" dirty="0" smtClean="0">
              <a:latin typeface="Times New Roman" pitchFamily="18" charset="0"/>
              <a:cs typeface="Times New Roman" pitchFamily="18" charset="0"/>
            </a:endParaRPr>
          </a:p>
          <a:p>
            <a:pPr>
              <a:buNone/>
            </a:pPr>
            <a:r>
              <a:rPr lang="nb-NO" sz="4000" b="1" dirty="0" smtClean="0">
                <a:latin typeface="Times New Roman" pitchFamily="18" charset="0"/>
                <a:cs typeface="Times New Roman" pitchFamily="18" charset="0"/>
              </a:rPr>
              <a:t> </a:t>
            </a:r>
            <a:endParaRPr lang="nb-NO" sz="4000" b="1" dirty="0">
              <a:latin typeface="Times New Roman" pitchFamily="18" charset="0"/>
              <a:cs typeface="Times New Roman" pitchFamily="18" charset="0"/>
            </a:endParaRPr>
          </a:p>
          <a:p>
            <a:pPr>
              <a:buNone/>
            </a:pPr>
            <a:r>
              <a:rPr lang="nb-NO" sz="4000" b="1" i="1" dirty="0">
                <a:solidFill>
                  <a:srgbClr val="FF0000"/>
                </a:solidFill>
                <a:latin typeface="Times New Roman" pitchFamily="18" charset="0"/>
                <a:cs typeface="Times New Roman" pitchFamily="18" charset="0"/>
              </a:rPr>
              <a:t>		</a:t>
            </a:r>
            <a:r>
              <a:rPr lang="nb-NO" sz="4000" b="1" dirty="0" smtClean="0">
                <a:solidFill>
                  <a:srgbClr val="00B050"/>
                </a:solidFill>
                <a:latin typeface="Times New Roman" pitchFamily="18" charset="0"/>
                <a:cs typeface="Times New Roman" pitchFamily="18" charset="0"/>
              </a:rPr>
              <a:t>JA </a:t>
            </a:r>
            <a:r>
              <a:rPr lang="nb-NO" sz="4000" b="1" dirty="0" smtClean="0">
                <a:solidFill>
                  <a:srgbClr val="FF0000"/>
                </a:solidFill>
                <a:latin typeface="Times New Roman" pitchFamily="18" charset="0"/>
                <a:cs typeface="Times New Roman" pitchFamily="18" charset="0"/>
              </a:rPr>
              <a:t>NEI</a:t>
            </a:r>
            <a:endParaRPr lang="nb-NO" dirty="0"/>
          </a:p>
        </p:txBody>
      </p:sp>
    </p:spTree>
    <p:extLst>
      <p:ext uri="{BB962C8B-B14F-4D97-AF65-F5344CB8AC3E}">
        <p14:creationId xmlns:p14="http://schemas.microsoft.com/office/powerpoint/2010/main" xmlns="" val="9141428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404664"/>
            <a:ext cx="5976664" cy="4770537"/>
          </a:xfrm>
          <a:prstGeom prst="rect">
            <a:avLst/>
          </a:prstGeom>
          <a:noFill/>
        </p:spPr>
        <p:txBody>
          <a:bodyPr wrap="square" rtlCol="0">
            <a:spAutoFit/>
          </a:bodyPr>
          <a:lstStyle/>
          <a:p>
            <a:endParaRPr lang="nb-NO" sz="4000" b="1" dirty="0">
              <a:latin typeface="Times New Roman" pitchFamily="18" charset="0"/>
              <a:cs typeface="Times New Roman" pitchFamily="18" charset="0"/>
            </a:endParaRPr>
          </a:p>
          <a:p>
            <a:pPr algn="ctr"/>
            <a:r>
              <a:rPr lang="nb-NO" sz="3600" b="1" dirty="0" smtClean="0">
                <a:latin typeface="Times New Roman" pitchFamily="18" charset="0"/>
                <a:cs typeface="Times New Roman" pitchFamily="18" charset="0"/>
              </a:rPr>
              <a:t>Fotografen </a:t>
            </a:r>
            <a:r>
              <a:rPr lang="nb-NO" sz="3600" b="1" dirty="0">
                <a:latin typeface="Times New Roman" pitchFamily="18" charset="0"/>
                <a:cs typeface="Times New Roman" pitchFamily="18" charset="0"/>
              </a:rPr>
              <a:t>zoomer inn på ditt ansikt i mengden, er det greit at hun publiserer bildet av deg uten å spørre</a:t>
            </a:r>
            <a:r>
              <a:rPr lang="nb-NO" sz="3600" b="1" dirty="0" smtClean="0">
                <a:latin typeface="Times New Roman" pitchFamily="18" charset="0"/>
                <a:cs typeface="Times New Roman" pitchFamily="18" charset="0"/>
              </a:rPr>
              <a:t>?</a:t>
            </a:r>
          </a:p>
          <a:p>
            <a:pPr>
              <a:buNone/>
            </a:pPr>
            <a:endParaRPr lang="nb-NO" sz="4000" b="1" i="1" dirty="0">
              <a:solidFill>
                <a:srgbClr val="FF0000"/>
              </a:solidFill>
              <a:latin typeface="Times New Roman" pitchFamily="18" charset="0"/>
              <a:cs typeface="Times New Roman" pitchFamily="18" charset="0"/>
            </a:endParaRPr>
          </a:p>
          <a:p>
            <a:pPr>
              <a:buNone/>
            </a:pPr>
            <a:r>
              <a:rPr lang="nb-NO" sz="4000" b="1" i="1" dirty="0" smtClean="0">
                <a:solidFill>
                  <a:srgbClr val="FF0000"/>
                </a:solidFill>
                <a:latin typeface="Times New Roman" pitchFamily="18" charset="0"/>
                <a:cs typeface="Times New Roman" pitchFamily="18" charset="0"/>
              </a:rPr>
              <a:t>		</a:t>
            </a:r>
            <a:r>
              <a:rPr lang="nb-NO" sz="4000" b="1" dirty="0" smtClean="0">
                <a:solidFill>
                  <a:srgbClr val="00B050"/>
                </a:solidFill>
                <a:latin typeface="Times New Roman" pitchFamily="18" charset="0"/>
                <a:cs typeface="Times New Roman" pitchFamily="18" charset="0"/>
              </a:rPr>
              <a:t>JA </a:t>
            </a:r>
            <a:r>
              <a:rPr lang="nb-NO" sz="4000" b="1" dirty="0" smtClean="0">
                <a:solidFill>
                  <a:srgbClr val="FF0000"/>
                </a:solidFill>
                <a:latin typeface="Times New Roman" pitchFamily="18" charset="0"/>
                <a:cs typeface="Times New Roman" pitchFamily="18" charset="0"/>
              </a:rPr>
              <a:t>NEI</a:t>
            </a:r>
            <a:endParaRPr lang="nb-NO" sz="4000" b="1" dirty="0">
              <a:latin typeface="Times New Roman" pitchFamily="18" charset="0"/>
              <a:cs typeface="Times New Roman" pitchFamily="18" charset="0"/>
            </a:endParaRPr>
          </a:p>
          <a:p>
            <a:endParaRPr lang="nb-NO" sz="40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15660701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47664" y="116632"/>
            <a:ext cx="6084676" cy="37444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547664" y="3645023"/>
            <a:ext cx="8136904" cy="3877985"/>
          </a:xfrm>
          <a:prstGeom prst="rect">
            <a:avLst/>
          </a:prstGeom>
          <a:noFill/>
        </p:spPr>
        <p:txBody>
          <a:bodyPr wrap="square" rtlCol="0">
            <a:spAutoFit/>
          </a:bodyPr>
          <a:lstStyle/>
          <a:p>
            <a:pPr>
              <a:buNone/>
            </a:pPr>
            <a:endParaRPr lang="nb-NO" sz="2800" b="1" dirty="0" smtClean="0">
              <a:latin typeface="Times New Roman" pitchFamily="18" charset="0"/>
              <a:cs typeface="Times New Roman" pitchFamily="18" charset="0"/>
            </a:endParaRPr>
          </a:p>
          <a:p>
            <a:pPr>
              <a:buNone/>
            </a:pPr>
            <a:r>
              <a:rPr lang="nb-NO" sz="2800" b="1" dirty="0" smtClean="0">
                <a:latin typeface="Times New Roman" pitchFamily="18" charset="0"/>
                <a:cs typeface="Times New Roman" pitchFamily="18" charset="0"/>
              </a:rPr>
              <a:t>Åndsverkloven</a:t>
            </a:r>
            <a:r>
              <a:rPr lang="nb-NO" sz="2800" b="1" dirty="0">
                <a:latin typeface="Times New Roman" pitchFamily="18" charset="0"/>
                <a:cs typeface="Times New Roman" pitchFamily="18" charset="0"/>
              </a:rPr>
              <a:t>:  Retten til eget bilde</a:t>
            </a:r>
            <a:r>
              <a:rPr lang="nb-NO" sz="2800" b="1" dirty="0" smtClean="0">
                <a:latin typeface="Times New Roman" pitchFamily="18" charset="0"/>
                <a:cs typeface="Times New Roman" pitchFamily="18" charset="0"/>
              </a:rPr>
              <a:t>!</a:t>
            </a:r>
            <a:endParaRPr lang="nb-NO" sz="2800" b="1" dirty="0">
              <a:latin typeface="Times New Roman" pitchFamily="18" charset="0"/>
              <a:cs typeface="Times New Roman" pitchFamily="18" charset="0"/>
            </a:endParaRPr>
          </a:p>
          <a:p>
            <a:pPr>
              <a:buNone/>
            </a:pPr>
            <a:r>
              <a:rPr lang="nb-NO" sz="2400" b="1" dirty="0" smtClean="0">
                <a:latin typeface="Times New Roman" pitchFamily="18" charset="0"/>
                <a:cs typeface="Times New Roman" pitchFamily="18" charset="0"/>
              </a:rPr>
              <a:t>Du </a:t>
            </a:r>
            <a:r>
              <a:rPr lang="nb-NO" sz="2400" b="1" dirty="0">
                <a:latin typeface="Times New Roman" pitchFamily="18" charset="0"/>
                <a:cs typeface="Times New Roman" pitchFamily="18" charset="0"/>
              </a:rPr>
              <a:t>kan ta </a:t>
            </a:r>
            <a:r>
              <a:rPr lang="nb-NO" sz="2400" b="1" dirty="0" smtClean="0">
                <a:latin typeface="Times New Roman" pitchFamily="18" charset="0"/>
                <a:cs typeface="Times New Roman" pitchFamily="18" charset="0"/>
              </a:rPr>
              <a:t>bilde av </a:t>
            </a:r>
            <a:r>
              <a:rPr lang="nb-NO" sz="2400" b="1" dirty="0">
                <a:latin typeface="Times New Roman" pitchFamily="18" charset="0"/>
                <a:cs typeface="Times New Roman" pitchFamily="18" charset="0"/>
              </a:rPr>
              <a:t>personen, men ikke gjengi/publisere bildet uten samtykke - så </a:t>
            </a:r>
            <a:r>
              <a:rPr lang="nb-NO" sz="2400" b="1" dirty="0" smtClean="0">
                <a:latin typeface="Times New Roman" pitchFamily="18" charset="0"/>
                <a:cs typeface="Times New Roman" pitchFamily="18" charset="0"/>
              </a:rPr>
              <a:t>fremt det ikke er</a:t>
            </a:r>
          </a:p>
          <a:p>
            <a:pPr marL="342900" indent="-342900">
              <a:buFont typeface="Arial" charset="0"/>
              <a:buChar char="•"/>
            </a:pPr>
            <a:r>
              <a:rPr lang="nb-NO" sz="2400" b="1" dirty="0" smtClean="0">
                <a:latin typeface="Times New Roman" pitchFamily="18" charset="0"/>
                <a:cs typeface="Times New Roman" pitchFamily="18" charset="0"/>
              </a:rPr>
              <a:t>aktuell </a:t>
            </a:r>
            <a:r>
              <a:rPr lang="nb-NO" sz="2400" b="1" dirty="0">
                <a:latin typeface="Times New Roman" pitchFamily="18" charset="0"/>
                <a:cs typeface="Times New Roman" pitchFamily="18" charset="0"/>
              </a:rPr>
              <a:t>og allmenn </a:t>
            </a:r>
            <a:r>
              <a:rPr lang="nb-NO" sz="2400" b="1" dirty="0" smtClean="0">
                <a:latin typeface="Times New Roman" pitchFamily="18" charset="0"/>
                <a:cs typeface="Times New Roman" pitchFamily="18" charset="0"/>
              </a:rPr>
              <a:t>interesse</a:t>
            </a:r>
          </a:p>
          <a:p>
            <a:pPr marL="342900" indent="-342900">
              <a:buFont typeface="Arial" charset="0"/>
              <a:buChar char="•"/>
            </a:pPr>
            <a:r>
              <a:rPr lang="nb-NO" sz="2400" b="1" dirty="0">
                <a:latin typeface="Times New Roman" pitchFamily="18" charset="0"/>
                <a:cs typeface="Times New Roman" pitchFamily="18" charset="0"/>
              </a:rPr>
              <a:t>p</a:t>
            </a:r>
            <a:r>
              <a:rPr lang="nb-NO" sz="2400" b="1" dirty="0" smtClean="0">
                <a:latin typeface="Times New Roman" pitchFamily="18" charset="0"/>
                <a:cs typeface="Times New Roman" pitchFamily="18" charset="0"/>
              </a:rPr>
              <a:t>ersonen er mindre viktig enn hovedinnholdet i bildet</a:t>
            </a:r>
          </a:p>
          <a:p>
            <a:pPr marL="342900" indent="-342900">
              <a:buFont typeface="Arial" charset="0"/>
              <a:buChar char="•"/>
            </a:pPr>
            <a:r>
              <a:rPr lang="nb-NO" sz="2400" b="1" dirty="0">
                <a:latin typeface="Times New Roman" pitchFamily="18" charset="0"/>
                <a:cs typeface="Times New Roman" pitchFamily="18" charset="0"/>
              </a:rPr>
              <a:t>f</a:t>
            </a:r>
            <a:r>
              <a:rPr lang="nb-NO" sz="2400" b="1" dirty="0" smtClean="0">
                <a:latin typeface="Times New Roman" pitchFamily="18" charset="0"/>
                <a:cs typeface="Times New Roman" pitchFamily="18" charset="0"/>
              </a:rPr>
              <a:t>orsamling, folketog og aktuelle hendelser</a:t>
            </a:r>
          </a:p>
          <a:p>
            <a:pPr>
              <a:buNone/>
            </a:pPr>
            <a:endParaRPr lang="nb-NO" sz="2400" b="1" dirty="0">
              <a:latin typeface="Times New Roman" pitchFamily="18" charset="0"/>
              <a:cs typeface="Times New Roman" pitchFamily="18" charset="0"/>
            </a:endParaRPr>
          </a:p>
          <a:p>
            <a:pPr>
              <a:buNone/>
            </a:pPr>
            <a:endParaRPr lang="nb-NO" sz="2800" b="1" dirty="0">
              <a:latin typeface="Times New Roman" pitchFamily="18" charset="0"/>
              <a:cs typeface="Times New Roman" pitchFamily="18" charset="0"/>
            </a:endParaRPr>
          </a:p>
          <a:p>
            <a:pPr>
              <a:buNone/>
            </a:pPr>
            <a:r>
              <a:rPr lang="nb-NO" dirty="0"/>
              <a:t>	</a:t>
            </a:r>
          </a:p>
        </p:txBody>
      </p:sp>
    </p:spTree>
    <p:extLst>
      <p:ext uri="{BB962C8B-B14F-4D97-AF65-F5344CB8AC3E}">
        <p14:creationId xmlns:p14="http://schemas.microsoft.com/office/powerpoint/2010/main" xmlns="" val="36061763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4294967295"/>
          </p:nvPr>
        </p:nvSpPr>
        <p:spPr>
          <a:xfrm>
            <a:off x="827584" y="1124744"/>
            <a:ext cx="7210425" cy="4525963"/>
          </a:xfrm>
        </p:spPr>
        <p:txBody>
          <a:bodyPr>
            <a:noAutofit/>
          </a:bodyPr>
          <a:lstStyle/>
          <a:p>
            <a:pPr marL="0" indent="0" algn="ctr">
              <a:buNone/>
            </a:pPr>
            <a:r>
              <a:rPr lang="nb-NO" sz="7200" b="1" dirty="0" smtClean="0">
                <a:latin typeface="Times New Roman" pitchFamily="18" charset="0"/>
                <a:cs typeface="Times New Roman" pitchFamily="18" charset="0"/>
              </a:rPr>
              <a:t>Loven gjelder </a:t>
            </a:r>
          </a:p>
          <a:p>
            <a:pPr marL="0" indent="0" algn="ctr">
              <a:buNone/>
            </a:pPr>
            <a:r>
              <a:rPr lang="nb-NO" sz="4000" b="1" dirty="0">
                <a:latin typeface="Times New Roman" pitchFamily="18" charset="0"/>
                <a:cs typeface="Times New Roman" pitchFamily="18" charset="0"/>
              </a:rPr>
              <a:t>b</a:t>
            </a:r>
            <a:r>
              <a:rPr lang="nb-NO" sz="4000" b="1" dirty="0" smtClean="0">
                <a:latin typeface="Times New Roman" pitchFamily="18" charset="0"/>
                <a:cs typeface="Times New Roman" pitchFamily="18" charset="0"/>
              </a:rPr>
              <a:t>åde for sosiale og</a:t>
            </a:r>
          </a:p>
          <a:p>
            <a:pPr marL="0" indent="0" algn="ctr">
              <a:buNone/>
            </a:pPr>
            <a:r>
              <a:rPr lang="nb-NO" sz="4000" b="1" dirty="0" smtClean="0">
                <a:latin typeface="Times New Roman" pitchFamily="18" charset="0"/>
                <a:cs typeface="Times New Roman" pitchFamily="18" charset="0"/>
              </a:rPr>
              <a:t>redaktørstyrte medier ! </a:t>
            </a:r>
          </a:p>
        </p:txBody>
      </p:sp>
    </p:spTree>
    <p:extLst>
      <p:ext uri="{BB962C8B-B14F-4D97-AF65-F5344CB8AC3E}">
        <p14:creationId xmlns:p14="http://schemas.microsoft.com/office/powerpoint/2010/main" xmlns="" val="14699331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9632" y="1484784"/>
            <a:ext cx="6768752" cy="4524315"/>
          </a:xfrm>
          <a:prstGeom prst="rect">
            <a:avLst/>
          </a:prstGeom>
          <a:noFill/>
        </p:spPr>
        <p:txBody>
          <a:bodyPr wrap="square" rtlCol="0">
            <a:spAutoFit/>
          </a:bodyPr>
          <a:lstStyle/>
          <a:p>
            <a:pPr algn="ctr"/>
            <a:r>
              <a:rPr lang="nb-NO" sz="7200" b="1" dirty="0" smtClean="0">
                <a:latin typeface="Times New Roman" pitchFamily="18" charset="0"/>
                <a:cs typeface="Times New Roman" pitchFamily="18" charset="0"/>
              </a:rPr>
              <a:t>Presseetikk gjelder </a:t>
            </a:r>
          </a:p>
          <a:p>
            <a:pPr algn="ctr"/>
            <a:r>
              <a:rPr lang="nb-NO" sz="3600" b="1" dirty="0">
                <a:latin typeface="Times New Roman" pitchFamily="18" charset="0"/>
                <a:cs typeface="Times New Roman" pitchFamily="18" charset="0"/>
              </a:rPr>
              <a:t>b</a:t>
            </a:r>
            <a:r>
              <a:rPr lang="nb-NO" sz="3600" b="1" dirty="0" smtClean="0">
                <a:latin typeface="Times New Roman" pitchFamily="18" charset="0"/>
                <a:cs typeface="Times New Roman" pitchFamily="18" charset="0"/>
              </a:rPr>
              <a:t>are for redaktørstyrte medier </a:t>
            </a:r>
          </a:p>
          <a:p>
            <a:pPr algn="ctr"/>
            <a:endParaRPr lang="nb-NO" sz="3600" b="1" dirty="0" smtClean="0">
              <a:latin typeface="Times New Roman" pitchFamily="18" charset="0"/>
              <a:cs typeface="Times New Roman" pitchFamily="18" charset="0"/>
            </a:endParaRPr>
          </a:p>
          <a:p>
            <a:pPr marL="571500" indent="-571500" algn="ctr">
              <a:buFontTx/>
              <a:buChar char="-"/>
            </a:pPr>
            <a:r>
              <a:rPr lang="nb-NO" sz="3600" b="1" dirty="0" smtClean="0">
                <a:latin typeface="Times New Roman" pitchFamily="18" charset="0"/>
                <a:cs typeface="Times New Roman" pitchFamily="18" charset="0"/>
              </a:rPr>
              <a:t>men kan også være nyttig i sosiale medier…</a:t>
            </a:r>
            <a:endParaRPr lang="nb-NO" sz="36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17743914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hlinkClick r:id="rId3"/>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 t="11238" r="50686" b="36762"/>
          <a:stretch/>
        </p:blipFill>
        <p:spPr bwMode="auto">
          <a:xfrm>
            <a:off x="272358" y="836712"/>
            <a:ext cx="8741013" cy="57606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043608" y="188640"/>
            <a:ext cx="4680520" cy="369332"/>
          </a:xfrm>
          <a:prstGeom prst="rect">
            <a:avLst/>
          </a:prstGeom>
          <a:noFill/>
        </p:spPr>
        <p:txBody>
          <a:bodyPr wrap="square" rtlCol="0">
            <a:spAutoFit/>
          </a:bodyPr>
          <a:lstStyle/>
          <a:p>
            <a:r>
              <a:rPr lang="nb-NO" b="1" i="1" dirty="0" smtClean="0"/>
              <a:t>f-b.no 17.12 2013</a:t>
            </a:r>
            <a:r>
              <a:rPr lang="nb-NO" dirty="0" smtClean="0"/>
              <a:t>:</a:t>
            </a:r>
            <a:endParaRPr lang="nb-NO" dirty="0"/>
          </a:p>
        </p:txBody>
      </p:sp>
      <p:sp>
        <p:nvSpPr>
          <p:cNvPr id="3" name="Rectangle 2"/>
          <p:cNvSpPr/>
          <p:nvPr/>
        </p:nvSpPr>
        <p:spPr>
          <a:xfrm>
            <a:off x="5652120" y="2708920"/>
            <a:ext cx="3361251" cy="414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xmlns="" val="258251519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7318" y="2060848"/>
            <a:ext cx="6480720" cy="2677656"/>
          </a:xfrm>
          <a:prstGeom prst="rect">
            <a:avLst/>
          </a:prstGeom>
          <a:noFill/>
        </p:spPr>
        <p:txBody>
          <a:bodyPr wrap="square" rtlCol="0">
            <a:spAutoFit/>
          </a:bodyPr>
          <a:lstStyle/>
          <a:p>
            <a:pPr algn="ctr"/>
            <a:r>
              <a:rPr lang="nb-NO" sz="3200" b="1" dirty="0" smtClean="0">
                <a:latin typeface="Times New Roman" pitchFamily="18" charset="0"/>
                <a:cs typeface="Times New Roman" pitchFamily="18" charset="0"/>
              </a:rPr>
              <a:t>Redaksjonen din har fått tilgang til bilder av Petter Northug på byen.</a:t>
            </a:r>
          </a:p>
          <a:p>
            <a:pPr algn="ctr"/>
            <a:r>
              <a:rPr lang="nb-NO" sz="3200" b="1" dirty="0" smtClean="0">
                <a:latin typeface="Times New Roman" pitchFamily="18" charset="0"/>
                <a:cs typeface="Times New Roman" pitchFamily="18" charset="0"/>
              </a:rPr>
              <a:t>Publiserer du et slikt bilde?</a:t>
            </a:r>
          </a:p>
          <a:p>
            <a:pPr algn="ctr"/>
            <a:endParaRPr lang="nb-NO" sz="3200" i="1" dirty="0">
              <a:latin typeface="Times New Roman" pitchFamily="18" charset="0"/>
              <a:cs typeface="Times New Roman" pitchFamily="18" charset="0"/>
            </a:endParaRPr>
          </a:p>
          <a:p>
            <a:pPr algn="ctr"/>
            <a:r>
              <a:rPr lang="nb-NO" sz="4000" b="1" dirty="0" smtClean="0">
                <a:solidFill>
                  <a:srgbClr val="00B050"/>
                </a:solidFill>
                <a:latin typeface="Times New Roman" pitchFamily="18" charset="0"/>
                <a:cs typeface="Times New Roman" pitchFamily="18" charset="0"/>
              </a:rPr>
              <a:t>JA</a:t>
            </a:r>
            <a:r>
              <a:rPr lang="nb-NO" sz="4000" b="1" dirty="0" smtClean="0">
                <a:latin typeface="Times New Roman" pitchFamily="18" charset="0"/>
                <a:cs typeface="Times New Roman" pitchFamily="18" charset="0"/>
              </a:rPr>
              <a:t> </a:t>
            </a:r>
            <a:r>
              <a:rPr lang="nb-NO" sz="4000" b="1" dirty="0" smtClean="0">
                <a:solidFill>
                  <a:srgbClr val="FF0000"/>
                </a:solidFill>
                <a:latin typeface="Times New Roman" pitchFamily="18" charset="0"/>
                <a:cs typeface="Times New Roman" pitchFamily="18" charset="0"/>
              </a:rPr>
              <a:t>NEI</a:t>
            </a:r>
            <a:endParaRPr lang="nb-NO"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7470400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9536" y="1844824"/>
            <a:ext cx="7560840" cy="3477875"/>
          </a:xfrm>
          <a:prstGeom prst="rect">
            <a:avLst/>
          </a:prstGeom>
        </p:spPr>
        <p:txBody>
          <a:bodyPr wrap="square">
            <a:spAutoFit/>
          </a:bodyPr>
          <a:lstStyle/>
          <a:p>
            <a:pPr lvl="0" algn="ctr"/>
            <a:r>
              <a:rPr lang="nb-NO" sz="3600" b="1" dirty="0">
                <a:solidFill>
                  <a:prstClr val="black"/>
                </a:solidFill>
                <a:latin typeface="Times New Roman" pitchFamily="18" charset="0"/>
                <a:cs typeface="Times New Roman" pitchFamily="18" charset="0"/>
              </a:rPr>
              <a:t>Hvis du var </a:t>
            </a:r>
            <a:r>
              <a:rPr lang="nb-NO" sz="3600" b="1" dirty="0" smtClean="0">
                <a:solidFill>
                  <a:prstClr val="black"/>
                </a:solidFill>
                <a:latin typeface="Times New Roman" pitchFamily="18" charset="0"/>
                <a:cs typeface="Times New Roman" pitchFamily="18" charset="0"/>
              </a:rPr>
              <a:t>russepresident, ville </a:t>
            </a:r>
            <a:r>
              <a:rPr lang="nb-NO" sz="3600" b="1" dirty="0">
                <a:solidFill>
                  <a:prstClr val="black"/>
                </a:solidFill>
                <a:latin typeface="Times New Roman" pitchFamily="18" charset="0"/>
                <a:cs typeface="Times New Roman" pitchFamily="18" charset="0"/>
              </a:rPr>
              <a:t>du uttalt deg så </a:t>
            </a:r>
            <a:r>
              <a:rPr lang="nb-NO" sz="3600" b="1" dirty="0" smtClean="0">
                <a:solidFill>
                  <a:prstClr val="black"/>
                </a:solidFill>
                <a:latin typeface="Times New Roman" pitchFamily="18" charset="0"/>
                <a:cs typeface="Times New Roman" pitchFamily="18" charset="0"/>
              </a:rPr>
              <a:t>detaljert til journalisten?</a:t>
            </a:r>
          </a:p>
          <a:p>
            <a:pPr lvl="0" algn="ctr"/>
            <a:endParaRPr lang="nb-NO" sz="3600" b="1" dirty="0" smtClean="0">
              <a:solidFill>
                <a:prstClr val="black"/>
              </a:solidFill>
              <a:latin typeface="Times New Roman" pitchFamily="18" charset="0"/>
              <a:cs typeface="Times New Roman" pitchFamily="18" charset="0"/>
            </a:endParaRPr>
          </a:p>
          <a:p>
            <a:pPr lvl="0" algn="ctr"/>
            <a:r>
              <a:rPr lang="nb-NO" sz="4000" b="1" dirty="0" smtClean="0">
                <a:solidFill>
                  <a:srgbClr val="00B050"/>
                </a:solidFill>
                <a:latin typeface="Times New Roman" pitchFamily="18" charset="0"/>
                <a:cs typeface="Times New Roman" pitchFamily="18" charset="0"/>
              </a:rPr>
              <a:t>JA</a:t>
            </a:r>
            <a:r>
              <a:rPr lang="nb-NO" sz="4000" b="1" dirty="0" smtClean="0">
                <a:solidFill>
                  <a:prstClr val="black"/>
                </a:solidFill>
                <a:latin typeface="Times New Roman" pitchFamily="18" charset="0"/>
                <a:cs typeface="Times New Roman" pitchFamily="18" charset="0"/>
              </a:rPr>
              <a:t> </a:t>
            </a:r>
            <a:r>
              <a:rPr lang="nb-NO" sz="4000" b="1" dirty="0" smtClean="0">
                <a:solidFill>
                  <a:srgbClr val="FF0000"/>
                </a:solidFill>
                <a:latin typeface="Times New Roman" pitchFamily="18" charset="0"/>
                <a:cs typeface="Times New Roman" pitchFamily="18" charset="0"/>
              </a:rPr>
              <a:t>NEI</a:t>
            </a:r>
            <a:endParaRPr lang="nb-NO" sz="4000" b="1" dirty="0">
              <a:solidFill>
                <a:srgbClr val="FF0000"/>
              </a:solidFill>
              <a:latin typeface="Times New Roman" pitchFamily="18" charset="0"/>
              <a:cs typeface="Times New Roman" pitchFamily="18" charset="0"/>
            </a:endParaRPr>
          </a:p>
          <a:p>
            <a:pPr lvl="0" algn="ctr"/>
            <a:endParaRPr lang="nb-NO" sz="36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6388751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5656" y="1628800"/>
            <a:ext cx="6264696" cy="2923877"/>
          </a:xfrm>
          <a:prstGeom prst="rect">
            <a:avLst/>
          </a:prstGeom>
        </p:spPr>
        <p:txBody>
          <a:bodyPr wrap="square">
            <a:spAutoFit/>
          </a:bodyPr>
          <a:lstStyle/>
          <a:p>
            <a:pPr lvl="0" algn="ctr"/>
            <a:r>
              <a:rPr lang="nb-NO" sz="3600" b="1" dirty="0">
                <a:solidFill>
                  <a:prstClr val="black"/>
                </a:solidFill>
                <a:latin typeface="Times New Roman" pitchFamily="18" charset="0"/>
                <a:cs typeface="Times New Roman" pitchFamily="18" charset="0"/>
              </a:rPr>
              <a:t>Synes du det var riktig av avisa å trykke detaljene </a:t>
            </a:r>
            <a:r>
              <a:rPr lang="nb-NO" sz="3600" b="1" dirty="0" smtClean="0">
                <a:solidFill>
                  <a:prstClr val="black"/>
                </a:solidFill>
                <a:latin typeface="Times New Roman" pitchFamily="18" charset="0"/>
                <a:cs typeface="Times New Roman" pitchFamily="18" charset="0"/>
              </a:rPr>
              <a:t>hun </a:t>
            </a:r>
            <a:r>
              <a:rPr lang="nb-NO" sz="3600" b="1" dirty="0">
                <a:solidFill>
                  <a:prstClr val="black"/>
                </a:solidFill>
                <a:latin typeface="Times New Roman" pitchFamily="18" charset="0"/>
                <a:cs typeface="Times New Roman" pitchFamily="18" charset="0"/>
              </a:rPr>
              <a:t>kommer med</a:t>
            </a:r>
            <a:r>
              <a:rPr lang="nb-NO" sz="3600" b="1" dirty="0" smtClean="0">
                <a:solidFill>
                  <a:prstClr val="black"/>
                </a:solidFill>
                <a:latin typeface="Times New Roman" pitchFamily="18" charset="0"/>
                <a:cs typeface="Times New Roman" pitchFamily="18" charset="0"/>
              </a:rPr>
              <a:t>?</a:t>
            </a:r>
          </a:p>
          <a:p>
            <a:pPr lvl="0" algn="ctr"/>
            <a:endParaRPr lang="nb-NO" sz="3600" b="1" dirty="0" smtClean="0">
              <a:solidFill>
                <a:prstClr val="black"/>
              </a:solidFill>
              <a:latin typeface="Times New Roman" pitchFamily="18" charset="0"/>
              <a:cs typeface="Times New Roman" pitchFamily="18" charset="0"/>
            </a:endParaRPr>
          </a:p>
          <a:p>
            <a:pPr lvl="0" algn="ctr"/>
            <a:r>
              <a:rPr lang="nb-NO" sz="4000" b="1" dirty="0" smtClean="0">
                <a:solidFill>
                  <a:srgbClr val="00B050"/>
                </a:solidFill>
                <a:latin typeface="Times New Roman" pitchFamily="18" charset="0"/>
                <a:cs typeface="Times New Roman" pitchFamily="18" charset="0"/>
              </a:rPr>
              <a:t>JA</a:t>
            </a:r>
            <a:r>
              <a:rPr lang="nb-NO" sz="4000" b="1" dirty="0" smtClean="0">
                <a:solidFill>
                  <a:prstClr val="black"/>
                </a:solidFill>
                <a:latin typeface="Times New Roman" pitchFamily="18" charset="0"/>
                <a:cs typeface="Times New Roman" pitchFamily="18" charset="0"/>
              </a:rPr>
              <a:t> </a:t>
            </a:r>
            <a:r>
              <a:rPr lang="nb-NO" sz="4000" b="1" dirty="0" smtClean="0">
                <a:solidFill>
                  <a:srgbClr val="FF0000"/>
                </a:solidFill>
                <a:latin typeface="Times New Roman" pitchFamily="18" charset="0"/>
                <a:cs typeface="Times New Roman" pitchFamily="18" charset="0"/>
              </a:rPr>
              <a:t>NEI</a:t>
            </a:r>
            <a:endParaRPr lang="nb-NO"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4204961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7744" y="1916832"/>
            <a:ext cx="4032448" cy="4031873"/>
          </a:xfrm>
          <a:prstGeom prst="rect">
            <a:avLst/>
          </a:prstGeom>
          <a:noFill/>
        </p:spPr>
        <p:txBody>
          <a:bodyPr wrap="square" rtlCol="0">
            <a:spAutoFit/>
          </a:bodyPr>
          <a:lstStyle/>
          <a:p>
            <a:pPr algn="ctr"/>
            <a:r>
              <a:rPr lang="nb-NO" sz="3600" b="1" dirty="0" smtClean="0">
                <a:latin typeface="Times New Roman" pitchFamily="18" charset="0"/>
                <a:cs typeface="Times New Roman" pitchFamily="18" charset="0"/>
              </a:rPr>
              <a:t>Tror du Fredriksstad Blad ville blitt felt av Pressens Faglige Utvalg?</a:t>
            </a:r>
          </a:p>
          <a:p>
            <a:pPr algn="ctr"/>
            <a:endParaRPr lang="nb-NO" sz="3600" b="1" dirty="0">
              <a:latin typeface="Times New Roman" pitchFamily="18" charset="0"/>
              <a:cs typeface="Times New Roman" pitchFamily="18" charset="0"/>
            </a:endParaRPr>
          </a:p>
          <a:p>
            <a:pPr algn="ctr"/>
            <a:r>
              <a:rPr lang="nb-NO" sz="4000" b="1" dirty="0" smtClean="0">
                <a:solidFill>
                  <a:srgbClr val="00B050"/>
                </a:solidFill>
                <a:latin typeface="Times New Roman" pitchFamily="18" charset="0"/>
                <a:cs typeface="Times New Roman" pitchFamily="18" charset="0"/>
              </a:rPr>
              <a:t>JA</a:t>
            </a:r>
            <a:r>
              <a:rPr lang="nb-NO" sz="4000" b="1" dirty="0" smtClean="0">
                <a:latin typeface="Times New Roman" pitchFamily="18" charset="0"/>
                <a:cs typeface="Times New Roman" pitchFamily="18" charset="0"/>
              </a:rPr>
              <a:t> </a:t>
            </a:r>
            <a:r>
              <a:rPr lang="nb-NO" sz="4000" b="1" dirty="0" smtClean="0">
                <a:solidFill>
                  <a:srgbClr val="FF0000"/>
                </a:solidFill>
                <a:latin typeface="Times New Roman" pitchFamily="18" charset="0"/>
                <a:cs typeface="Times New Roman" pitchFamily="18" charset="0"/>
              </a:rPr>
              <a:t>NEI</a:t>
            </a:r>
            <a:endParaRPr lang="nb-NO"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7149761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4294967295"/>
          </p:nvPr>
        </p:nvSpPr>
        <p:spPr>
          <a:xfrm>
            <a:off x="1979712" y="1124744"/>
            <a:ext cx="5472608" cy="4525963"/>
          </a:xfrm>
        </p:spPr>
        <p:txBody>
          <a:bodyPr>
            <a:normAutofit/>
          </a:bodyPr>
          <a:lstStyle/>
          <a:p>
            <a:pPr marL="0" indent="0">
              <a:buNone/>
            </a:pPr>
            <a:r>
              <a:rPr lang="nb-NO" sz="2800" b="1" i="1" dirty="0" smtClean="0">
                <a:latin typeface="Times New Roman" pitchFamily="18" charset="0"/>
                <a:cs typeface="Times New Roman" pitchFamily="18" charset="0"/>
              </a:rPr>
              <a:t>VVP 3.9. </a:t>
            </a:r>
          </a:p>
          <a:p>
            <a:pPr marL="0" indent="0">
              <a:buNone/>
            </a:pPr>
            <a:r>
              <a:rPr lang="nb-NO" sz="2800" i="1" dirty="0" smtClean="0">
                <a:latin typeface="Times New Roman" pitchFamily="18" charset="0"/>
                <a:cs typeface="Times New Roman" pitchFamily="18" charset="0"/>
              </a:rPr>
              <a:t>Opptre hensynsfullt i den journalistiske arbeidsprosessen. </a:t>
            </a:r>
          </a:p>
          <a:p>
            <a:pPr marL="0" indent="0">
              <a:buNone/>
            </a:pPr>
            <a:r>
              <a:rPr lang="nb-NO" sz="2800" i="1" dirty="0" smtClean="0">
                <a:latin typeface="Times New Roman" pitchFamily="18" charset="0"/>
                <a:cs typeface="Times New Roman" pitchFamily="18" charset="0"/>
              </a:rPr>
              <a:t>Vis særlig hensyn overfor personer som ikke kan ventes å være klar over virkningen av sine uttalelser. Misbruk ikke andres følelser, uvitenhet eller sviktende dømmekraft. </a:t>
            </a:r>
            <a:endParaRPr lang="nb-NO" sz="2800" i="1" dirty="0">
              <a:latin typeface="Times New Roman" pitchFamily="18" charset="0"/>
              <a:cs typeface="Times New Roman" pitchFamily="18" charset="0"/>
            </a:endParaRPr>
          </a:p>
        </p:txBody>
      </p:sp>
    </p:spTree>
    <p:extLst>
      <p:ext uri="{BB962C8B-B14F-4D97-AF65-F5344CB8AC3E}">
        <p14:creationId xmlns:p14="http://schemas.microsoft.com/office/powerpoint/2010/main" xmlns="" val="2653511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7254" t="-2436" b="2436"/>
          <a:stretch/>
        </p:blipFill>
        <p:spPr bwMode="auto">
          <a:xfrm>
            <a:off x="644145" y="-322661"/>
            <a:ext cx="8032311" cy="72020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49816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620688"/>
            <a:ext cx="8280920" cy="4555093"/>
          </a:xfrm>
          <a:prstGeom prst="rect">
            <a:avLst/>
          </a:prstGeom>
          <a:noFill/>
        </p:spPr>
        <p:txBody>
          <a:bodyPr wrap="square" rtlCol="0">
            <a:spAutoFit/>
          </a:bodyPr>
          <a:lstStyle/>
          <a:p>
            <a:pPr algn="ctr"/>
            <a:r>
              <a:rPr lang="nb-NO" sz="3200" b="1" dirty="0" smtClean="0">
                <a:latin typeface="Times New Roman" pitchFamily="18" charset="0"/>
                <a:cs typeface="Times New Roman" pitchFamily="18" charset="0"/>
              </a:rPr>
              <a:t>Du kommer kjørende ut av Eidsvågtunnelen og ser plutselig svart røyk foran deg. </a:t>
            </a:r>
          </a:p>
          <a:p>
            <a:pPr algn="ctr"/>
            <a:r>
              <a:rPr lang="nb-NO" sz="3200" b="1" dirty="0" smtClean="0">
                <a:latin typeface="Times New Roman" pitchFamily="18" charset="0"/>
                <a:cs typeface="Times New Roman" pitchFamily="18" charset="0"/>
              </a:rPr>
              <a:t>Du ser at det er er brann i russebussen </a:t>
            </a:r>
          </a:p>
          <a:p>
            <a:pPr algn="ctr"/>
            <a:r>
              <a:rPr lang="nb-NO" sz="3200" b="1" dirty="0" smtClean="0">
                <a:latin typeface="Times New Roman" pitchFamily="18" charset="0"/>
                <a:cs typeface="Times New Roman" pitchFamily="18" charset="0"/>
              </a:rPr>
              <a:t>«The last trip». Det ser dramatisk ut, og du vet ikke om det er mennesker i bussen.</a:t>
            </a:r>
          </a:p>
          <a:p>
            <a:pPr algn="ctr"/>
            <a:r>
              <a:rPr lang="nb-NO" sz="3200" b="1" dirty="0" smtClean="0">
                <a:latin typeface="Times New Roman" pitchFamily="18" charset="0"/>
                <a:cs typeface="Times New Roman" pitchFamily="18" charset="0"/>
              </a:rPr>
              <a:t>Ville du publisert bildet der og da?</a:t>
            </a:r>
            <a:endParaRPr lang="nb-NO" sz="3200" b="1" dirty="0">
              <a:latin typeface="Times New Roman" pitchFamily="18" charset="0"/>
              <a:cs typeface="Times New Roman" pitchFamily="18" charset="0"/>
            </a:endParaRPr>
          </a:p>
          <a:p>
            <a:pPr algn="ctr"/>
            <a:endParaRPr lang="nb-NO" sz="4000" b="1" dirty="0" smtClean="0">
              <a:solidFill>
                <a:srgbClr val="00B050"/>
              </a:solidFill>
              <a:latin typeface="Times New Roman" pitchFamily="18" charset="0"/>
              <a:cs typeface="Times New Roman" pitchFamily="18" charset="0"/>
            </a:endParaRPr>
          </a:p>
          <a:p>
            <a:pPr algn="ctr"/>
            <a:r>
              <a:rPr lang="nb-NO" sz="4000" b="1" dirty="0" smtClean="0">
                <a:solidFill>
                  <a:srgbClr val="00B050"/>
                </a:solidFill>
                <a:latin typeface="Times New Roman" pitchFamily="18" charset="0"/>
                <a:cs typeface="Times New Roman" pitchFamily="18" charset="0"/>
              </a:rPr>
              <a:t>JA </a:t>
            </a:r>
            <a:r>
              <a:rPr lang="nb-NO" sz="4000" b="1" dirty="0" smtClean="0">
                <a:solidFill>
                  <a:srgbClr val="FF0000"/>
                </a:solidFill>
                <a:latin typeface="Times New Roman" pitchFamily="18" charset="0"/>
                <a:cs typeface="Times New Roman" pitchFamily="18" charset="0"/>
              </a:rPr>
              <a:t>NEI</a:t>
            </a:r>
          </a:p>
          <a:p>
            <a:endParaRPr lang="nb-NO" dirty="0"/>
          </a:p>
        </p:txBody>
      </p:sp>
    </p:spTree>
    <p:extLst>
      <p:ext uri="{BB962C8B-B14F-4D97-AF65-F5344CB8AC3E}">
        <p14:creationId xmlns:p14="http://schemas.microsoft.com/office/powerpoint/2010/main" xmlns="" val="26500322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1213" r="40983" b="14180"/>
          <a:stretch/>
        </p:blipFill>
        <p:spPr bwMode="auto">
          <a:xfrm>
            <a:off x="492278" y="548680"/>
            <a:ext cx="7824138" cy="61819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827584" y="110212"/>
            <a:ext cx="5616624" cy="369332"/>
          </a:xfrm>
          <a:prstGeom prst="rect">
            <a:avLst/>
          </a:prstGeom>
          <a:noFill/>
        </p:spPr>
        <p:txBody>
          <a:bodyPr wrap="square" rtlCol="0">
            <a:spAutoFit/>
          </a:bodyPr>
          <a:lstStyle/>
          <a:p>
            <a:r>
              <a:rPr lang="nb-NO" b="1" dirty="0" smtClean="0"/>
              <a:t>Smaalenenes Avis:</a:t>
            </a:r>
            <a:endParaRPr lang="nb-NO" b="1" dirty="0"/>
          </a:p>
        </p:txBody>
      </p:sp>
    </p:spTree>
    <p:extLst>
      <p:ext uri="{BB962C8B-B14F-4D97-AF65-F5344CB8AC3E}">
        <p14:creationId xmlns:p14="http://schemas.microsoft.com/office/powerpoint/2010/main" xmlns="" val="23559762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403648" y="1844824"/>
            <a:ext cx="6840760" cy="4536504"/>
          </a:xfrm>
        </p:spPr>
        <p:txBody>
          <a:bodyPr>
            <a:noAutofit/>
          </a:bodyPr>
          <a:lstStyle/>
          <a:p>
            <a:pPr marL="0" indent="0">
              <a:buNone/>
            </a:pPr>
            <a:r>
              <a:rPr lang="nb-NO" sz="2000" dirty="0" smtClean="0">
                <a:latin typeface="Arial" pitchFamily="34" charset="0"/>
                <a:cs typeface="Arial" pitchFamily="34" charset="0"/>
              </a:rPr>
              <a:t>I det påklagede tilfellet, konstaterer utvalget at avisen publiserte flere bilder av ulykkesbilen </a:t>
            </a:r>
            <a:r>
              <a:rPr lang="nb-NO" sz="2000" b="1" dirty="0" smtClean="0">
                <a:latin typeface="Arial" pitchFamily="34" charset="0"/>
                <a:cs typeface="Arial" pitchFamily="34" charset="0"/>
              </a:rPr>
              <a:t>uten å ha forsikret seg om at pårørende var underrettet</a:t>
            </a:r>
            <a:r>
              <a:rPr lang="nb-NO" sz="2000" dirty="0" smtClean="0">
                <a:latin typeface="Arial" pitchFamily="34" charset="0"/>
                <a:cs typeface="Arial" pitchFamily="34" charset="0"/>
              </a:rPr>
              <a:t>. Etter utvalgets mening måtte redaksjonen forstå at i dette tilfellet ville bildene av bilen, sammen med opplysninger som kjønn, alder og lokal tilknytning, identifisere avdøde for pårørende.</a:t>
            </a:r>
          </a:p>
          <a:p>
            <a:pPr marL="0" indent="0">
              <a:buNone/>
            </a:pPr>
            <a:r>
              <a:rPr lang="nb-NO" sz="2000" dirty="0" smtClean="0">
                <a:latin typeface="Arial" pitchFamily="34" charset="0"/>
                <a:cs typeface="Arial" pitchFamily="34" charset="0"/>
              </a:rPr>
              <a:t/>
            </a:r>
            <a:br>
              <a:rPr lang="nb-NO" sz="2000" dirty="0" smtClean="0">
                <a:latin typeface="Arial" pitchFamily="34" charset="0"/>
                <a:cs typeface="Arial" pitchFamily="34" charset="0"/>
              </a:rPr>
            </a:br>
            <a:r>
              <a:rPr lang="nb-NO" sz="2400" b="1" dirty="0" smtClean="0">
                <a:solidFill>
                  <a:srgbClr val="FF0000"/>
                </a:solidFill>
                <a:latin typeface="Arial" pitchFamily="34" charset="0"/>
                <a:cs typeface="Arial" pitchFamily="34" charset="0"/>
              </a:rPr>
              <a:t>Smaalenenes Avis har brutt god pressekikk.</a:t>
            </a:r>
            <a:endParaRPr lang="nb-NO" sz="2400" b="1" dirty="0">
              <a:solidFill>
                <a:srgbClr val="FF0000"/>
              </a:solidFill>
              <a:latin typeface="Arial" pitchFamily="34" charset="0"/>
              <a:cs typeface="Arial" pitchFamily="34" charset="0"/>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03848" y="548680"/>
            <a:ext cx="2090737" cy="1103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413338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4294967295"/>
          </p:nvPr>
        </p:nvSpPr>
        <p:spPr>
          <a:xfrm>
            <a:off x="1619672" y="980728"/>
            <a:ext cx="5904656" cy="4525963"/>
          </a:xfrm>
        </p:spPr>
        <p:txBody>
          <a:bodyPr>
            <a:normAutofit/>
          </a:bodyPr>
          <a:lstStyle/>
          <a:p>
            <a:pPr marL="0" indent="0">
              <a:buNone/>
            </a:pPr>
            <a:r>
              <a:rPr lang="nb-NO" sz="2800" b="1" i="1" dirty="0" smtClean="0">
                <a:latin typeface="Times New Roman" pitchFamily="18" charset="0"/>
                <a:cs typeface="Times New Roman" pitchFamily="18" charset="0"/>
              </a:rPr>
              <a:t>VVP 4.6:</a:t>
            </a:r>
          </a:p>
          <a:p>
            <a:pPr marL="0" indent="0">
              <a:buNone/>
            </a:pPr>
            <a:r>
              <a:rPr lang="nb-NO" sz="2800" i="1" dirty="0" smtClean="0">
                <a:latin typeface="Times New Roman" pitchFamily="18" charset="0"/>
                <a:cs typeface="Times New Roman" pitchFamily="18" charset="0"/>
              </a:rPr>
              <a:t>Ta hensyn til hvordan omtale av ulykker og kriminalsaker kan virke på ofre og pårørende. Identifiser ikke omkomne eller savnede personer uten at de nærmeste pårørende er underrettet. Vis hensyn overfor mennesker i sorg eller ubalanse.</a:t>
            </a:r>
            <a:endParaRPr lang="nb-NO" sz="2800" i="1" dirty="0">
              <a:latin typeface="Times New Roman" pitchFamily="18" charset="0"/>
              <a:cs typeface="Times New Roman" pitchFamily="18" charset="0"/>
            </a:endParaRPr>
          </a:p>
        </p:txBody>
      </p:sp>
    </p:spTree>
    <p:extLst>
      <p:ext uri="{BB962C8B-B14F-4D97-AF65-F5344CB8AC3E}">
        <p14:creationId xmlns:p14="http://schemas.microsoft.com/office/powerpoint/2010/main" xmlns="" val="10785295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302359"/>
            <a:ext cx="7200800" cy="5693866"/>
          </a:xfrm>
          <a:prstGeom prst="rect">
            <a:avLst/>
          </a:prstGeom>
          <a:noFill/>
        </p:spPr>
        <p:txBody>
          <a:bodyPr wrap="square" rtlCol="0">
            <a:spAutoFit/>
          </a:bodyPr>
          <a:lstStyle/>
          <a:p>
            <a:pPr algn="ctr"/>
            <a:r>
              <a:rPr lang="nb-NO" sz="2800" dirty="0" smtClean="0">
                <a:latin typeface="Times New Roman" pitchFamily="18" charset="0"/>
                <a:cs typeface="Times New Roman" pitchFamily="18" charset="0"/>
              </a:rPr>
              <a:t>Du skriver på den lukkede </a:t>
            </a:r>
          </a:p>
          <a:p>
            <a:pPr algn="ctr"/>
            <a:r>
              <a:rPr lang="nb-NO" sz="2800" dirty="0" smtClean="0">
                <a:latin typeface="Times New Roman" pitchFamily="18" charset="0"/>
                <a:cs typeface="Times New Roman" pitchFamily="18" charset="0"/>
              </a:rPr>
              <a:t>Facebook-siden din, </a:t>
            </a:r>
          </a:p>
          <a:p>
            <a:pPr algn="ctr"/>
            <a:r>
              <a:rPr lang="nb-NO" sz="2800" dirty="0" smtClean="0">
                <a:latin typeface="Times New Roman" pitchFamily="18" charset="0"/>
                <a:cs typeface="Times New Roman" pitchFamily="18" charset="0"/>
              </a:rPr>
              <a:t>som du deler med 491 venner:</a:t>
            </a:r>
          </a:p>
          <a:p>
            <a:pPr algn="ctr"/>
            <a:endParaRPr lang="nb-NO" sz="2800" dirty="0">
              <a:latin typeface="Times New Roman" pitchFamily="18" charset="0"/>
              <a:cs typeface="Times New Roman" pitchFamily="18" charset="0"/>
            </a:endParaRPr>
          </a:p>
          <a:p>
            <a:pPr algn="ctr"/>
            <a:r>
              <a:rPr lang="nb-NO" sz="2800" b="1" dirty="0" smtClean="0">
                <a:latin typeface="Times New Roman" pitchFamily="18" charset="0"/>
                <a:cs typeface="Times New Roman" pitchFamily="18" charset="0"/>
              </a:rPr>
              <a:t>«Mattelæreren min burde ikke fått lov til å undervise. Kan hun i det hele tatt regne?»</a:t>
            </a:r>
          </a:p>
          <a:p>
            <a:pPr algn="ctr"/>
            <a:endParaRPr lang="nb-NO" sz="2800" b="1" dirty="0">
              <a:latin typeface="Times New Roman" pitchFamily="18" charset="0"/>
              <a:cs typeface="Times New Roman" pitchFamily="18" charset="0"/>
            </a:endParaRPr>
          </a:p>
          <a:p>
            <a:pPr algn="ctr"/>
            <a:r>
              <a:rPr lang="nb-NO" sz="2800" dirty="0" smtClean="0">
                <a:latin typeface="Times New Roman" pitchFamily="18" charset="0"/>
                <a:cs typeface="Times New Roman" pitchFamily="18" charset="0"/>
              </a:rPr>
              <a:t>VG lager en sak om kvaliteten på lærere her i landet, og siterer deg fra profilen din.</a:t>
            </a:r>
          </a:p>
          <a:p>
            <a:pPr algn="ctr"/>
            <a:r>
              <a:rPr lang="nb-NO" sz="2800" dirty="0" smtClean="0">
                <a:latin typeface="Times New Roman" pitchFamily="18" charset="0"/>
                <a:cs typeface="Times New Roman" pitchFamily="18" charset="0"/>
              </a:rPr>
              <a:t>Er det greit?</a:t>
            </a:r>
          </a:p>
          <a:p>
            <a:pPr algn="ctr"/>
            <a:endParaRPr lang="nb-NO" sz="2800" dirty="0">
              <a:latin typeface="Times New Roman" pitchFamily="18" charset="0"/>
              <a:cs typeface="Times New Roman" pitchFamily="18" charset="0"/>
            </a:endParaRPr>
          </a:p>
          <a:p>
            <a:pPr algn="ctr"/>
            <a:r>
              <a:rPr lang="nb-NO" sz="4000" b="1" dirty="0" smtClean="0">
                <a:solidFill>
                  <a:srgbClr val="00B050"/>
                </a:solidFill>
                <a:latin typeface="Times New Roman" pitchFamily="18" charset="0"/>
                <a:cs typeface="Times New Roman" pitchFamily="18" charset="0"/>
              </a:rPr>
              <a:t>JA</a:t>
            </a:r>
            <a:r>
              <a:rPr lang="nb-NO" sz="4000" b="1" dirty="0" smtClean="0">
                <a:latin typeface="Times New Roman" pitchFamily="18" charset="0"/>
                <a:cs typeface="Times New Roman" pitchFamily="18" charset="0"/>
              </a:rPr>
              <a:t> </a:t>
            </a:r>
            <a:r>
              <a:rPr lang="nb-NO" sz="4000" b="1" dirty="0" smtClean="0">
                <a:solidFill>
                  <a:srgbClr val="FF0000"/>
                </a:solidFill>
                <a:latin typeface="Times New Roman" pitchFamily="18" charset="0"/>
                <a:cs typeface="Times New Roman" pitchFamily="18" charset="0"/>
              </a:rPr>
              <a:t>NEI</a:t>
            </a:r>
            <a:endParaRPr lang="nb-NO" sz="4000" b="1" dirty="0">
              <a:solidFill>
                <a:srgbClr val="FF0000"/>
              </a:solidFill>
              <a:latin typeface="Times New Roman" pitchFamily="18" charset="0"/>
              <a:cs typeface="Times New Roman" pitchFamily="18" charset="0"/>
            </a:endParaRPr>
          </a:p>
          <a:p>
            <a:endParaRPr lang="nb-NO" sz="1600" dirty="0" smtClean="0"/>
          </a:p>
        </p:txBody>
      </p:sp>
    </p:spTree>
    <p:extLst>
      <p:ext uri="{BB962C8B-B14F-4D97-AF65-F5344CB8AC3E}">
        <p14:creationId xmlns:p14="http://schemas.microsoft.com/office/powerpoint/2010/main" xmlns="" val="926794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2388" r="41791" b="5075"/>
          <a:stretch/>
        </p:blipFill>
        <p:spPr bwMode="auto">
          <a:xfrm>
            <a:off x="107504" y="4448"/>
            <a:ext cx="8805334"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781088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0" y="6629400"/>
            <a:ext cx="9144000" cy="228600"/>
            <a:chOff x="0" y="4176"/>
            <a:chExt cx="5760" cy="144"/>
          </a:xfrm>
        </p:grpSpPr>
        <p:pic>
          <p:nvPicPr>
            <p:cNvPr id="19462" name="Picture 6"/>
            <p:cNvPicPr>
              <a:picLocks noChangeAspect="1" noChangeArrowheads="1"/>
            </p:cNvPicPr>
            <p:nvPr/>
          </p:nvPicPr>
          <p:blipFill>
            <a:blip r:embed="rId3" cstate="print">
              <a:lum bright="70000" contrast="-70000"/>
            </a:blip>
            <a:srcRect l="18694" t="21124" r="54854" b="77895"/>
            <a:stretch>
              <a:fillRect/>
            </a:stretch>
          </p:blipFill>
          <p:spPr bwMode="auto">
            <a:xfrm>
              <a:off x="0" y="4176"/>
              <a:ext cx="5760" cy="144"/>
            </a:xfrm>
            <a:prstGeom prst="rect">
              <a:avLst/>
            </a:prstGeom>
            <a:noFill/>
            <a:ln w="9525">
              <a:noFill/>
              <a:miter lim="800000"/>
              <a:headEnd/>
              <a:tailEnd/>
            </a:ln>
          </p:spPr>
        </p:pic>
        <p:sp>
          <p:nvSpPr>
            <p:cNvPr id="19463" name="Text Box 7"/>
            <p:cNvSpPr txBox="1">
              <a:spLocks noChangeArrowheads="1"/>
            </p:cNvSpPr>
            <p:nvPr/>
          </p:nvSpPr>
          <p:spPr bwMode="auto">
            <a:xfrm>
              <a:off x="2160" y="4185"/>
              <a:ext cx="116" cy="135"/>
            </a:xfrm>
            <a:prstGeom prst="rect">
              <a:avLst/>
            </a:prstGeom>
            <a:noFill/>
            <a:ln w="9525">
              <a:noFill/>
              <a:miter lim="800000"/>
              <a:headEnd/>
              <a:tailEnd/>
            </a:ln>
          </p:spPr>
          <p:txBody>
            <a:bodyPr wrap="none">
              <a:spAutoFit/>
            </a:bodyPr>
            <a:lstStyle/>
            <a:p>
              <a:endParaRPr lang="nb-NO" sz="800">
                <a:solidFill>
                  <a:schemeClr val="bg1"/>
                </a:solidFill>
                <a:latin typeface="Verdana" pitchFamily="34" charset="0"/>
              </a:endParaRPr>
            </a:p>
          </p:txBody>
        </p:sp>
      </p:grpSp>
      <p:sp>
        <p:nvSpPr>
          <p:cNvPr id="19460" name="Rectangle 8"/>
          <p:cNvSpPr>
            <a:spLocks noChangeArrowheads="1"/>
          </p:cNvSpPr>
          <p:nvPr/>
        </p:nvSpPr>
        <p:spPr bwMode="auto">
          <a:xfrm>
            <a:off x="457200" y="1219200"/>
            <a:ext cx="184150" cy="244475"/>
          </a:xfrm>
          <a:prstGeom prst="rect">
            <a:avLst/>
          </a:prstGeom>
          <a:noFill/>
          <a:ln w="9525">
            <a:noFill/>
            <a:miter lim="800000"/>
            <a:headEnd/>
            <a:tailEnd/>
          </a:ln>
        </p:spPr>
        <p:txBody>
          <a:bodyPr wrap="none">
            <a:spAutoFit/>
          </a:bodyPr>
          <a:lstStyle/>
          <a:p>
            <a:endParaRPr lang="nb-NO" sz="1000">
              <a:solidFill>
                <a:schemeClr val="tx2"/>
              </a:solidFill>
            </a:endParaRPr>
          </a:p>
        </p:txBody>
      </p:sp>
      <p:pic>
        <p:nvPicPr>
          <p:cNvPr id="11" name="Bilde 10" descr="Logo_rentegnet (1) kopi.jpg"/>
          <p:cNvPicPr>
            <a:picLocks noChangeAspect="1"/>
          </p:cNvPicPr>
          <p:nvPr/>
        </p:nvPicPr>
        <p:blipFill>
          <a:blip r:embed="rId4" cstate="print"/>
          <a:stretch>
            <a:fillRect/>
          </a:stretch>
        </p:blipFill>
        <p:spPr>
          <a:xfrm>
            <a:off x="7884368" y="5445224"/>
            <a:ext cx="1008112" cy="953620"/>
          </a:xfrm>
          <a:prstGeom prst="rect">
            <a:avLst/>
          </a:prstGeom>
        </p:spPr>
      </p:pic>
      <p:pic>
        <p:nvPicPr>
          <p:cNvPr id="12" name="Picture 6"/>
          <p:cNvPicPr>
            <a:picLocks noChangeAspect="1" noChangeArrowheads="1"/>
          </p:cNvPicPr>
          <p:nvPr/>
        </p:nvPicPr>
        <p:blipFill>
          <a:blip r:embed="rId3" cstate="print">
            <a:lum bright="70000" contrast="-70000"/>
          </a:blip>
          <a:srcRect l="18694" t="21124" r="54854" b="77895"/>
          <a:stretch>
            <a:fillRect/>
          </a:stretch>
        </p:blipFill>
        <p:spPr bwMode="auto">
          <a:xfrm>
            <a:off x="0" y="0"/>
            <a:ext cx="9144000" cy="228600"/>
          </a:xfrm>
          <a:prstGeom prst="rect">
            <a:avLst/>
          </a:prstGeom>
          <a:noFill/>
          <a:ln w="9525">
            <a:noFill/>
            <a:miter lim="800000"/>
            <a:headEnd/>
            <a:tailEnd/>
          </a:ln>
        </p:spPr>
      </p:pic>
      <p:sp>
        <p:nvSpPr>
          <p:cNvPr id="8" name="TekstSylinder 7"/>
          <p:cNvSpPr txBox="1"/>
          <p:nvPr/>
        </p:nvSpPr>
        <p:spPr>
          <a:xfrm>
            <a:off x="638313" y="6202062"/>
            <a:ext cx="7704856" cy="461665"/>
          </a:xfrm>
          <a:prstGeom prst="rect">
            <a:avLst/>
          </a:prstGeom>
          <a:noFill/>
        </p:spPr>
        <p:txBody>
          <a:bodyPr wrap="square" rtlCol="0">
            <a:spAutoFit/>
          </a:bodyPr>
          <a:lstStyle/>
          <a:p>
            <a:r>
              <a:rPr lang="nb-NO" dirty="0" smtClean="0">
                <a:hlinkClick r:id="rId5"/>
              </a:rPr>
              <a:t>http://www.aftenposten.no/nyheter/iriks/article4031023.ece</a:t>
            </a:r>
            <a:endParaRPr lang="nb-NO" dirty="0"/>
          </a:p>
        </p:txBody>
      </p:sp>
      <p:pic>
        <p:nvPicPr>
          <p:cNvPr id="66562" name="Picture 2"/>
          <p:cNvPicPr>
            <a:picLocks noChangeAspect="1" noChangeArrowheads="1"/>
          </p:cNvPicPr>
          <p:nvPr/>
        </p:nvPicPr>
        <p:blipFill>
          <a:blip r:embed="rId6" cstate="print"/>
          <a:srcRect l="15874" t="11900" r="59049" b="16534"/>
          <a:stretch>
            <a:fillRect/>
          </a:stretch>
        </p:blipFill>
        <p:spPr bwMode="auto">
          <a:xfrm>
            <a:off x="1187624" y="210972"/>
            <a:ext cx="6440620" cy="6041148"/>
          </a:xfrm>
          <a:prstGeom prst="rect">
            <a:avLst/>
          </a:prstGeom>
          <a:noFill/>
          <a:ln w="9525">
            <a:noFill/>
            <a:miter lim="800000"/>
            <a:headEnd/>
            <a:tailEnd/>
          </a:ln>
        </p:spPr>
      </p:pic>
      <p:sp>
        <p:nvSpPr>
          <p:cNvPr id="10" name="TekstSylinder 9"/>
          <p:cNvSpPr txBox="1"/>
          <p:nvPr/>
        </p:nvSpPr>
        <p:spPr>
          <a:xfrm>
            <a:off x="8273505" y="6597352"/>
            <a:ext cx="779381" cy="246221"/>
          </a:xfrm>
          <a:prstGeom prst="rect">
            <a:avLst/>
          </a:prstGeom>
          <a:noFill/>
        </p:spPr>
        <p:txBody>
          <a:bodyPr wrap="none" rtlCol="0">
            <a:spAutoFit/>
          </a:bodyPr>
          <a:lstStyle/>
          <a:p>
            <a:r>
              <a:rPr lang="nb-NO" sz="1000" dirty="0" smtClean="0">
                <a:latin typeface="Arial" pitchFamily="34" charset="0"/>
                <a:cs typeface="Arial" pitchFamily="34" charset="0"/>
              </a:rPr>
              <a:t>INJ * 2011</a:t>
            </a:r>
            <a:endParaRPr lang="nb-NO" sz="1000" dirty="0">
              <a:latin typeface="Arial" pitchFamily="34" charset="0"/>
              <a:cs typeface="Arial" pitchFamily="34" charset="0"/>
            </a:endParaRPr>
          </a:p>
        </p:txBody>
      </p:sp>
    </p:spTree>
    <p:extLst>
      <p:ext uri="{BB962C8B-B14F-4D97-AF65-F5344CB8AC3E}">
        <p14:creationId xmlns:p14="http://schemas.microsoft.com/office/powerpoint/2010/main" xmlns="" val="5058161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576" y="1916832"/>
            <a:ext cx="7272808" cy="3170099"/>
          </a:xfrm>
          <a:prstGeom prst="rect">
            <a:avLst/>
          </a:prstGeom>
          <a:noFill/>
        </p:spPr>
        <p:txBody>
          <a:bodyPr wrap="square" rtlCol="0">
            <a:spAutoFit/>
          </a:bodyPr>
          <a:lstStyle/>
          <a:p>
            <a:pPr algn="ctr"/>
            <a:r>
              <a:rPr lang="nb-NO" sz="3200" b="1" dirty="0" smtClean="0">
                <a:latin typeface="Times New Roman" pitchFamily="18" charset="0"/>
                <a:cs typeface="Times New Roman" pitchFamily="18" charset="0"/>
              </a:rPr>
              <a:t>Synes du det er greit at Aftenposten bruker sitater fra en lukket Facebook-side i denne saken?</a:t>
            </a:r>
          </a:p>
          <a:p>
            <a:pPr algn="ctr"/>
            <a:endParaRPr lang="nb-NO" sz="3200" b="1" dirty="0">
              <a:latin typeface="Times New Roman" pitchFamily="18" charset="0"/>
              <a:cs typeface="Times New Roman" pitchFamily="18" charset="0"/>
            </a:endParaRPr>
          </a:p>
          <a:p>
            <a:pPr algn="ctr"/>
            <a:r>
              <a:rPr lang="nb-NO" sz="4000" b="1" dirty="0" smtClean="0">
                <a:solidFill>
                  <a:srgbClr val="00B050"/>
                </a:solidFill>
                <a:latin typeface="Times New Roman" pitchFamily="18" charset="0"/>
                <a:cs typeface="Times New Roman" pitchFamily="18" charset="0"/>
              </a:rPr>
              <a:t>JA</a:t>
            </a:r>
            <a:r>
              <a:rPr lang="nb-NO" sz="4000" b="1" dirty="0" smtClean="0">
                <a:latin typeface="Times New Roman" pitchFamily="18" charset="0"/>
                <a:cs typeface="Times New Roman" pitchFamily="18" charset="0"/>
              </a:rPr>
              <a:t> </a:t>
            </a:r>
            <a:r>
              <a:rPr lang="nb-NO" sz="4000" b="1" dirty="0" smtClean="0">
                <a:solidFill>
                  <a:srgbClr val="FF0000"/>
                </a:solidFill>
                <a:latin typeface="Times New Roman" pitchFamily="18" charset="0"/>
                <a:cs typeface="Times New Roman" pitchFamily="18" charset="0"/>
              </a:rPr>
              <a:t>NEI</a:t>
            </a:r>
            <a:endParaRPr lang="nb-NO" sz="4000" b="1" dirty="0">
              <a:solidFill>
                <a:srgbClr val="FF0000"/>
              </a:solidFill>
              <a:latin typeface="Times New Roman" pitchFamily="18" charset="0"/>
              <a:cs typeface="Times New Roman" pitchFamily="18" charset="0"/>
            </a:endParaRPr>
          </a:p>
          <a:p>
            <a:pPr algn="ctr"/>
            <a:endParaRPr lang="nb-NO" sz="32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xmlns="" val="33946964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1680" y="1340768"/>
            <a:ext cx="4896544" cy="2185214"/>
          </a:xfrm>
          <a:prstGeom prst="rect">
            <a:avLst/>
          </a:prstGeom>
          <a:noFill/>
        </p:spPr>
        <p:txBody>
          <a:bodyPr wrap="square" rtlCol="0">
            <a:spAutoFit/>
          </a:bodyPr>
          <a:lstStyle/>
          <a:p>
            <a:pPr algn="ctr"/>
            <a:r>
              <a:rPr lang="nb-NO" sz="3200" b="1" dirty="0">
                <a:latin typeface="Times New Roman" pitchFamily="18" charset="0"/>
                <a:cs typeface="Times New Roman" pitchFamily="18" charset="0"/>
              </a:rPr>
              <a:t>Tror du Aftenposten ble felt av </a:t>
            </a:r>
            <a:r>
              <a:rPr lang="nb-NO" sz="3200" b="1" dirty="0" smtClean="0">
                <a:latin typeface="Times New Roman" pitchFamily="18" charset="0"/>
                <a:cs typeface="Times New Roman" pitchFamily="18" charset="0"/>
              </a:rPr>
              <a:t>PFU i denne saken?</a:t>
            </a:r>
            <a:endParaRPr lang="nb-NO" sz="3200" b="1" dirty="0">
              <a:latin typeface="Times New Roman" pitchFamily="18" charset="0"/>
              <a:cs typeface="Times New Roman" pitchFamily="18" charset="0"/>
            </a:endParaRPr>
          </a:p>
          <a:p>
            <a:pPr algn="ctr"/>
            <a:endParaRPr lang="nb-NO" sz="3200" b="1" dirty="0">
              <a:latin typeface="Times New Roman" pitchFamily="18" charset="0"/>
              <a:cs typeface="Times New Roman" pitchFamily="18" charset="0"/>
            </a:endParaRPr>
          </a:p>
          <a:p>
            <a:pPr algn="ctr"/>
            <a:r>
              <a:rPr lang="nb-NO" sz="4000" b="1" dirty="0" smtClean="0">
                <a:solidFill>
                  <a:srgbClr val="00B050"/>
                </a:solidFill>
                <a:latin typeface="Times New Roman" pitchFamily="18" charset="0"/>
                <a:cs typeface="Times New Roman" pitchFamily="18" charset="0"/>
              </a:rPr>
              <a:t>JA</a:t>
            </a:r>
            <a:r>
              <a:rPr lang="nb-NO" sz="4000" b="1" dirty="0" smtClean="0">
                <a:latin typeface="Times New Roman" pitchFamily="18" charset="0"/>
                <a:cs typeface="Times New Roman" pitchFamily="18" charset="0"/>
              </a:rPr>
              <a:t> </a:t>
            </a:r>
            <a:r>
              <a:rPr lang="nb-NO" sz="4000" b="1" dirty="0" smtClean="0">
                <a:solidFill>
                  <a:srgbClr val="FF0000"/>
                </a:solidFill>
                <a:latin typeface="Times New Roman" pitchFamily="18" charset="0"/>
                <a:cs typeface="Times New Roman" pitchFamily="18" charset="0"/>
              </a:rPr>
              <a:t>NEI</a:t>
            </a:r>
            <a:endParaRPr lang="nb-NO"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340211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9064" y="1859937"/>
            <a:ext cx="7381328" cy="4539704"/>
          </a:xfrm>
          <a:prstGeom prst="rect">
            <a:avLst/>
          </a:prstGeom>
          <a:noFill/>
        </p:spPr>
        <p:txBody>
          <a:bodyPr wrap="square" rtlCol="0">
            <a:spAutoFit/>
          </a:bodyPr>
          <a:lstStyle/>
          <a:p>
            <a:endParaRPr lang="nb-NO" b="1" dirty="0"/>
          </a:p>
          <a:p>
            <a:r>
              <a:rPr lang="nb-NO" sz="2000" dirty="0" smtClean="0"/>
              <a:t>(…) I </a:t>
            </a:r>
            <a:r>
              <a:rPr lang="nb-NO" sz="2000" dirty="0"/>
              <a:t>det påklagede tilfellet mener utvalget at ytringens karakter har </a:t>
            </a:r>
            <a:r>
              <a:rPr lang="nb-NO" sz="2000" b="1" dirty="0"/>
              <a:t>offentlig interesse i kraft av ytrerens rolle. </a:t>
            </a:r>
            <a:r>
              <a:rPr lang="nb-NO" sz="2000" dirty="0"/>
              <a:t>Det er i samfunnets interesse å få innsikt i hvilket syn universitetsansatte har på studenter og studentarbeid. Utvalget konstaterer også at </a:t>
            </a:r>
            <a:r>
              <a:rPr lang="nb-NO" sz="2000" b="1" dirty="0"/>
              <a:t>klager er anonymisert</a:t>
            </a:r>
            <a:r>
              <a:rPr lang="nb-NO" sz="2000" b="1" dirty="0" smtClean="0"/>
              <a:t>. </a:t>
            </a:r>
            <a:r>
              <a:rPr lang="nb-NO" sz="2000" dirty="0" smtClean="0"/>
              <a:t>(…)</a:t>
            </a:r>
          </a:p>
          <a:p>
            <a:endParaRPr lang="nb-NO" sz="2000" dirty="0"/>
          </a:p>
          <a:p>
            <a:r>
              <a:rPr lang="nb-NO" sz="2000" dirty="0" smtClean="0"/>
              <a:t>I </a:t>
            </a:r>
            <a:r>
              <a:rPr lang="nb-NO" sz="2000" dirty="0"/>
              <a:t>denne sammenheng registrerer utvalget at </a:t>
            </a:r>
            <a:r>
              <a:rPr lang="nb-NO" sz="2000" b="1" dirty="0"/>
              <a:t>klager ble kontaktet </a:t>
            </a:r>
            <a:r>
              <a:rPr lang="nb-NO" sz="2000" dirty="0"/>
              <a:t>og fikk utdype sine uttalelser. </a:t>
            </a:r>
            <a:br>
              <a:rPr lang="nb-NO" sz="2000" dirty="0"/>
            </a:br>
            <a:r>
              <a:rPr lang="nb-NO" b="1" dirty="0"/>
              <a:t/>
            </a:r>
            <a:br>
              <a:rPr lang="nb-NO" b="1" dirty="0"/>
            </a:br>
            <a:r>
              <a:rPr lang="nb-NO" sz="2800" b="1" dirty="0">
                <a:solidFill>
                  <a:srgbClr val="FF0000"/>
                </a:solidFill>
              </a:rPr>
              <a:t>Aftenposten har ikke brutt god presseskikk.</a:t>
            </a:r>
            <a:r>
              <a:rPr lang="nb-NO" sz="1200" b="1" dirty="0">
                <a:solidFill>
                  <a:srgbClr val="FF0000"/>
                </a:solidFill>
              </a:rPr>
              <a:t/>
            </a:r>
            <a:br>
              <a:rPr lang="nb-NO" sz="1200" b="1" dirty="0">
                <a:solidFill>
                  <a:srgbClr val="FF0000"/>
                </a:solidFill>
              </a:rPr>
            </a:br>
            <a:r>
              <a:rPr lang="nb-NO" sz="1200" b="1" dirty="0">
                <a:solidFill>
                  <a:srgbClr val="FF0000"/>
                </a:solidFill>
              </a:rPr>
              <a:t/>
            </a:r>
            <a:br>
              <a:rPr lang="nb-NO" sz="1200" b="1" dirty="0">
                <a:solidFill>
                  <a:srgbClr val="FF0000"/>
                </a:solidFill>
              </a:rPr>
            </a:br>
            <a:r>
              <a:rPr lang="nb-NO" dirty="0">
                <a:solidFill>
                  <a:srgbClr val="FF0000"/>
                </a:solidFill>
              </a:rPr>
              <a:t/>
            </a:r>
            <a:br>
              <a:rPr lang="nb-NO" dirty="0">
                <a:solidFill>
                  <a:srgbClr val="FF0000"/>
                </a:solidFill>
              </a:rPr>
            </a:br>
            <a:r>
              <a:rPr lang="nb-NO" dirty="0"/>
              <a:t/>
            </a:r>
            <a:br>
              <a:rPr lang="nb-NO" dirty="0"/>
            </a:br>
            <a:endParaRPr lang="nb-NO"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03848" y="327920"/>
            <a:ext cx="2090737" cy="1103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493309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971600" y="1412776"/>
            <a:ext cx="6995120" cy="4525963"/>
          </a:xfrm>
        </p:spPr>
        <p:txBody>
          <a:bodyPr>
            <a:normAutofit fontScale="85000" lnSpcReduction="10000"/>
          </a:bodyPr>
          <a:lstStyle/>
          <a:p>
            <a:pPr algn="ctr">
              <a:buNone/>
            </a:pPr>
            <a:r>
              <a:rPr lang="nb-NO" dirty="0" smtClean="0"/>
              <a:t>	</a:t>
            </a:r>
            <a:r>
              <a:rPr lang="nb-NO" sz="3800" b="1" dirty="0" smtClean="0">
                <a:latin typeface="Times New Roman" pitchFamily="18" charset="0"/>
                <a:cs typeface="Times New Roman" pitchFamily="18" charset="0"/>
              </a:rPr>
              <a:t>En 14 år gammel jente forteller en journalist at hun blir mobbet på en navngitt skole. </a:t>
            </a:r>
          </a:p>
          <a:p>
            <a:pPr algn="ctr">
              <a:buNone/>
            </a:pPr>
            <a:r>
              <a:rPr lang="nb-NO" sz="3800" b="1" dirty="0" smtClean="0">
                <a:latin typeface="Times New Roman" pitchFamily="18" charset="0"/>
                <a:cs typeface="Times New Roman" pitchFamily="18" charset="0"/>
              </a:rPr>
              <a:t>	Journalisten lager en sak om det. Han anonymiserer jenta. Foreldrene hennes blir ikke kontaktet.</a:t>
            </a:r>
          </a:p>
          <a:p>
            <a:pPr algn="ctr">
              <a:buNone/>
            </a:pPr>
            <a:r>
              <a:rPr lang="nb-NO" sz="3800" b="1" dirty="0" smtClean="0">
                <a:latin typeface="Times New Roman" pitchFamily="18" charset="0"/>
                <a:cs typeface="Times New Roman" pitchFamily="18" charset="0"/>
              </a:rPr>
              <a:t>Er det greit?</a:t>
            </a:r>
          </a:p>
          <a:p>
            <a:pPr algn="ctr">
              <a:buNone/>
            </a:pPr>
            <a:endParaRPr lang="nb-NO" dirty="0" smtClean="0"/>
          </a:p>
          <a:p>
            <a:pPr algn="ctr">
              <a:buNone/>
            </a:pPr>
            <a:r>
              <a:rPr lang="nb-NO" dirty="0" smtClean="0"/>
              <a:t>	</a:t>
            </a:r>
            <a:r>
              <a:rPr lang="nb-NO" sz="4300" b="1" dirty="0" smtClean="0">
                <a:solidFill>
                  <a:srgbClr val="00B050"/>
                </a:solidFill>
                <a:latin typeface="Times New Roman" pitchFamily="18" charset="0"/>
                <a:cs typeface="Times New Roman" pitchFamily="18" charset="0"/>
              </a:rPr>
              <a:t>JA</a:t>
            </a:r>
            <a:r>
              <a:rPr lang="nb-NO" sz="4300" b="1" dirty="0" smtClean="0">
                <a:latin typeface="Times New Roman" pitchFamily="18" charset="0"/>
                <a:cs typeface="Times New Roman" pitchFamily="18" charset="0"/>
              </a:rPr>
              <a:t> </a:t>
            </a:r>
            <a:r>
              <a:rPr lang="nb-NO" sz="4300" b="1" dirty="0" smtClean="0">
                <a:solidFill>
                  <a:srgbClr val="FF0000"/>
                </a:solidFill>
                <a:latin typeface="Times New Roman" pitchFamily="18" charset="0"/>
                <a:cs typeface="Times New Roman" pitchFamily="18" charset="0"/>
              </a:rPr>
              <a:t>NEI</a:t>
            </a:r>
          </a:p>
          <a:p>
            <a:pPr>
              <a:buNone/>
            </a:pPr>
            <a:endParaRPr lang="nb-NO" dirty="0" smtClean="0"/>
          </a:p>
        </p:txBody>
      </p:sp>
      <p:sp>
        <p:nvSpPr>
          <p:cNvPr id="4" name="TekstSylinder 3"/>
          <p:cNvSpPr txBox="1"/>
          <p:nvPr/>
        </p:nvSpPr>
        <p:spPr>
          <a:xfrm>
            <a:off x="7705682" y="6361583"/>
            <a:ext cx="1330814" cy="307777"/>
          </a:xfrm>
          <a:prstGeom prst="rect">
            <a:avLst/>
          </a:prstGeom>
          <a:noFill/>
        </p:spPr>
        <p:txBody>
          <a:bodyPr wrap="none" rtlCol="0">
            <a:spAutoFit/>
          </a:bodyPr>
          <a:lstStyle/>
          <a:p>
            <a:r>
              <a:rPr lang="nb-NO" sz="1400" dirty="0" smtClean="0">
                <a:latin typeface="Arial Black" pitchFamily="34" charset="0"/>
              </a:rPr>
              <a:t>PRESSE.NO</a:t>
            </a:r>
            <a:endParaRPr lang="nb-NO" sz="1400" dirty="0">
              <a:latin typeface="Arial Black" pitchFamily="34" charset="0"/>
            </a:endParaRPr>
          </a:p>
        </p:txBody>
      </p:sp>
    </p:spTree>
    <p:extLst>
      <p:ext uri="{BB962C8B-B14F-4D97-AF65-F5344CB8AC3E}">
        <p14:creationId xmlns:p14="http://schemas.microsoft.com/office/powerpoint/2010/main" xmlns="" val="19043486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83568" y="620688"/>
            <a:ext cx="8229600" cy="5112568"/>
          </a:xfrm>
        </p:spPr>
        <p:txBody>
          <a:bodyPr>
            <a:normAutofit fontScale="25000" lnSpcReduction="20000"/>
          </a:bodyPr>
          <a:lstStyle/>
          <a:p>
            <a:pPr marL="0" indent="0" algn="ctr">
              <a:buNone/>
            </a:pPr>
            <a:r>
              <a:rPr lang="nb-NO" dirty="0" smtClean="0"/>
              <a:t>	</a:t>
            </a:r>
          </a:p>
          <a:p>
            <a:pPr marL="0" indent="0" algn="ctr">
              <a:buNone/>
            </a:pPr>
            <a:endParaRPr lang="nb-NO" sz="14400" b="1" dirty="0">
              <a:latin typeface="Times New Roman" pitchFamily="18" charset="0"/>
              <a:cs typeface="Times New Roman" pitchFamily="18" charset="0"/>
            </a:endParaRPr>
          </a:p>
          <a:p>
            <a:pPr marL="0" indent="0" algn="ctr">
              <a:buNone/>
            </a:pPr>
            <a:r>
              <a:rPr lang="nb-NO" sz="12800" b="1" dirty="0" smtClean="0">
                <a:latin typeface="Times New Roman" pitchFamily="18" charset="0"/>
                <a:cs typeface="Times New Roman" pitchFamily="18" charset="0"/>
              </a:rPr>
              <a:t>Hun forteller at de andre klassekameratene stenger henne ute, </a:t>
            </a:r>
          </a:p>
          <a:p>
            <a:pPr marL="0" indent="0" algn="ctr">
              <a:buNone/>
            </a:pPr>
            <a:r>
              <a:rPr lang="nb-NO" sz="12800" b="1" dirty="0" smtClean="0">
                <a:latin typeface="Times New Roman" pitchFamily="18" charset="0"/>
                <a:cs typeface="Times New Roman" pitchFamily="18" charset="0"/>
              </a:rPr>
              <a:t>sier stygge ting, og at en av guttene </a:t>
            </a:r>
          </a:p>
          <a:p>
            <a:pPr marL="0" indent="0" algn="ctr">
              <a:buNone/>
            </a:pPr>
            <a:r>
              <a:rPr lang="nb-NO" sz="12800" b="1" dirty="0" smtClean="0">
                <a:latin typeface="Times New Roman" pitchFamily="18" charset="0"/>
                <a:cs typeface="Times New Roman" pitchFamily="18" charset="0"/>
              </a:rPr>
              <a:t>har slått henne.</a:t>
            </a:r>
          </a:p>
          <a:p>
            <a:pPr marL="0" indent="0" algn="ctr">
              <a:buNone/>
            </a:pPr>
            <a:r>
              <a:rPr lang="nb-NO" sz="12800" b="1" dirty="0" smtClean="0">
                <a:latin typeface="Times New Roman" pitchFamily="18" charset="0"/>
                <a:cs typeface="Times New Roman" pitchFamily="18" charset="0"/>
              </a:rPr>
              <a:t>Foreldrene hennes har sagt ja </a:t>
            </a:r>
          </a:p>
          <a:p>
            <a:pPr marL="0" indent="0" algn="ctr">
              <a:buNone/>
            </a:pPr>
            <a:r>
              <a:rPr lang="nb-NO" sz="12800" b="1" dirty="0" smtClean="0">
                <a:latin typeface="Times New Roman" pitchFamily="18" charset="0"/>
                <a:cs typeface="Times New Roman" pitchFamily="18" charset="0"/>
              </a:rPr>
              <a:t>til at hun kan fortelle det.</a:t>
            </a:r>
          </a:p>
          <a:p>
            <a:pPr marL="0" indent="0" algn="ctr">
              <a:buNone/>
            </a:pPr>
            <a:r>
              <a:rPr lang="nb-NO" sz="12800" b="1" dirty="0" smtClean="0">
                <a:latin typeface="Times New Roman" pitchFamily="18" charset="0"/>
                <a:cs typeface="Times New Roman" pitchFamily="18" charset="0"/>
              </a:rPr>
              <a:t>Er det ok at lokalavisa publiserer det?</a:t>
            </a:r>
          </a:p>
          <a:p>
            <a:pPr marL="0" indent="0" algn="ctr">
              <a:buNone/>
            </a:pPr>
            <a:r>
              <a:rPr lang="nb-NO" sz="14400" b="1" dirty="0" smtClean="0">
                <a:latin typeface="Times New Roman" pitchFamily="18" charset="0"/>
                <a:cs typeface="Times New Roman" pitchFamily="18" charset="0"/>
              </a:rPr>
              <a:t>		</a:t>
            </a:r>
          </a:p>
          <a:p>
            <a:pPr algn="ctr">
              <a:buNone/>
            </a:pPr>
            <a:r>
              <a:rPr lang="nb-NO" sz="16000" b="1" dirty="0" smtClean="0">
                <a:solidFill>
                  <a:srgbClr val="00B050"/>
                </a:solidFill>
                <a:latin typeface="Times New Roman" pitchFamily="18" charset="0"/>
                <a:cs typeface="Times New Roman" pitchFamily="18" charset="0"/>
              </a:rPr>
              <a:t>JA</a:t>
            </a:r>
            <a:r>
              <a:rPr lang="nb-NO" sz="16000" b="1" dirty="0" smtClean="0">
                <a:latin typeface="Times New Roman" pitchFamily="18" charset="0"/>
                <a:cs typeface="Times New Roman" pitchFamily="18" charset="0"/>
              </a:rPr>
              <a:t> </a:t>
            </a:r>
            <a:r>
              <a:rPr lang="nb-NO" sz="16000" b="1" dirty="0" smtClean="0">
                <a:solidFill>
                  <a:srgbClr val="FF0000"/>
                </a:solidFill>
                <a:latin typeface="Times New Roman" pitchFamily="18" charset="0"/>
                <a:cs typeface="Times New Roman" pitchFamily="18" charset="0"/>
              </a:rPr>
              <a:t>NEI</a:t>
            </a:r>
          </a:p>
          <a:p>
            <a:pPr>
              <a:buNone/>
            </a:pPr>
            <a:endParaRPr lang="nb-NO" dirty="0" smtClean="0"/>
          </a:p>
        </p:txBody>
      </p:sp>
      <p:sp>
        <p:nvSpPr>
          <p:cNvPr id="4" name="TekstSylinder 3"/>
          <p:cNvSpPr txBox="1"/>
          <p:nvPr/>
        </p:nvSpPr>
        <p:spPr>
          <a:xfrm>
            <a:off x="7705682" y="6361583"/>
            <a:ext cx="1330814" cy="307777"/>
          </a:xfrm>
          <a:prstGeom prst="rect">
            <a:avLst/>
          </a:prstGeom>
          <a:noFill/>
        </p:spPr>
        <p:txBody>
          <a:bodyPr wrap="none" rtlCol="0">
            <a:spAutoFit/>
          </a:bodyPr>
          <a:lstStyle/>
          <a:p>
            <a:r>
              <a:rPr lang="nb-NO" sz="1400" dirty="0" smtClean="0">
                <a:latin typeface="Arial Black" pitchFamily="34" charset="0"/>
              </a:rPr>
              <a:t>PRESSE.NO</a:t>
            </a:r>
            <a:endParaRPr lang="nb-NO" sz="1400" dirty="0">
              <a:latin typeface="Arial Black" pitchFamily="34" charset="0"/>
            </a:endParaRPr>
          </a:p>
        </p:txBody>
      </p:sp>
    </p:spTree>
    <p:extLst>
      <p:ext uri="{BB962C8B-B14F-4D97-AF65-F5344CB8AC3E}">
        <p14:creationId xmlns:p14="http://schemas.microsoft.com/office/powerpoint/2010/main" xmlns="" val="3236016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907704" y="1340768"/>
            <a:ext cx="5040560" cy="4525963"/>
          </a:xfrm>
        </p:spPr>
        <p:txBody>
          <a:bodyPr>
            <a:normAutofit/>
          </a:bodyPr>
          <a:lstStyle/>
          <a:p>
            <a:pPr marL="0" indent="0">
              <a:buNone/>
            </a:pPr>
            <a:r>
              <a:rPr lang="nb-NO" sz="2800" b="1" i="1" dirty="0" smtClean="0">
                <a:latin typeface="Times New Roman" pitchFamily="18" charset="0"/>
                <a:cs typeface="Times New Roman" pitchFamily="18" charset="0"/>
              </a:rPr>
              <a:t>VVP 4.8.</a:t>
            </a:r>
          </a:p>
          <a:p>
            <a:pPr marL="0" indent="0">
              <a:buNone/>
            </a:pPr>
            <a:r>
              <a:rPr lang="nb-NO" sz="2800" i="1" dirty="0" smtClean="0">
                <a:latin typeface="Times New Roman" pitchFamily="18" charset="0"/>
                <a:cs typeface="Times New Roman" pitchFamily="18" charset="0"/>
              </a:rPr>
              <a:t>Når </a:t>
            </a:r>
            <a:r>
              <a:rPr lang="nb-NO" sz="2800" i="1" dirty="0">
                <a:latin typeface="Times New Roman" pitchFamily="18" charset="0"/>
                <a:cs typeface="Times New Roman" pitchFamily="18" charset="0"/>
              </a:rPr>
              <a:t>barn omtales, er det god presseskikk å ta hensyn til hvilke konsekvenser medieomtalen kan få for barnet. Dette gjelder også når foresatte har gitt sitt samtykke til </a:t>
            </a:r>
            <a:r>
              <a:rPr lang="nb-NO" sz="2800" i="1" dirty="0" smtClean="0">
                <a:latin typeface="Times New Roman" pitchFamily="18" charset="0"/>
                <a:cs typeface="Times New Roman" pitchFamily="18" charset="0"/>
              </a:rPr>
              <a:t>eksponering.</a:t>
            </a:r>
            <a:endParaRPr lang="nb-NO" sz="2800" i="1" dirty="0">
              <a:latin typeface="Times New Roman" pitchFamily="18" charset="0"/>
              <a:cs typeface="Times New Roman" pitchFamily="18" charset="0"/>
            </a:endParaRPr>
          </a:p>
        </p:txBody>
      </p:sp>
    </p:spTree>
    <p:extLst>
      <p:ext uri="{BB962C8B-B14F-4D97-AF65-F5344CB8AC3E}">
        <p14:creationId xmlns:p14="http://schemas.microsoft.com/office/powerpoint/2010/main" xmlns="" val="15468867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331640" y="1268760"/>
            <a:ext cx="6516216" cy="4525963"/>
          </a:xfrm>
        </p:spPr>
        <p:txBody>
          <a:bodyPr>
            <a:normAutofit/>
          </a:bodyPr>
          <a:lstStyle/>
          <a:p>
            <a:pPr marL="0" indent="0" algn="ctr">
              <a:buNone/>
            </a:pPr>
            <a:r>
              <a:rPr lang="nb-NO" b="1" dirty="0" smtClean="0">
                <a:latin typeface="Times New Roman" pitchFamily="18" charset="0"/>
                <a:cs typeface="Times New Roman" pitchFamily="18" charset="0"/>
              </a:rPr>
              <a:t>Foreldrenes hennes forteller lokalavisa at de har tatt opp mobbingen med læreren hennes, men at ingenting skjer. </a:t>
            </a:r>
          </a:p>
          <a:p>
            <a:pPr marL="0" indent="0" algn="ctr">
              <a:buNone/>
            </a:pPr>
            <a:r>
              <a:rPr lang="nb-NO" b="1" dirty="0" smtClean="0">
                <a:latin typeface="Times New Roman" pitchFamily="18" charset="0"/>
                <a:cs typeface="Times New Roman" pitchFamily="18" charset="0"/>
              </a:rPr>
              <a:t>Er det ok at lokalavisa skriver det?</a:t>
            </a:r>
          </a:p>
          <a:p>
            <a:pPr marL="0" indent="0" algn="ctr">
              <a:buNone/>
            </a:pPr>
            <a:endParaRPr lang="nb-NO" b="1" dirty="0" smtClean="0">
              <a:latin typeface="Times New Roman" pitchFamily="18" charset="0"/>
              <a:cs typeface="Times New Roman" pitchFamily="18" charset="0"/>
            </a:endParaRPr>
          </a:p>
          <a:p>
            <a:pPr marL="0" indent="0" algn="ctr">
              <a:buNone/>
            </a:pPr>
            <a:r>
              <a:rPr lang="nb-NO" sz="4000" b="1" dirty="0" smtClean="0">
                <a:solidFill>
                  <a:srgbClr val="00B050"/>
                </a:solidFill>
                <a:latin typeface="Times New Roman" pitchFamily="18" charset="0"/>
                <a:cs typeface="Times New Roman" pitchFamily="18" charset="0"/>
              </a:rPr>
              <a:t>JA</a:t>
            </a:r>
            <a:r>
              <a:rPr lang="nb-NO" sz="4000" b="1" dirty="0" smtClean="0">
                <a:latin typeface="Times New Roman" pitchFamily="18" charset="0"/>
                <a:cs typeface="Times New Roman" pitchFamily="18" charset="0"/>
              </a:rPr>
              <a:t> </a:t>
            </a:r>
            <a:r>
              <a:rPr lang="nb-NO" sz="4000" b="1" dirty="0" smtClean="0">
                <a:solidFill>
                  <a:srgbClr val="FF0000"/>
                </a:solidFill>
                <a:latin typeface="Times New Roman" pitchFamily="18" charset="0"/>
                <a:cs typeface="Times New Roman" pitchFamily="18" charset="0"/>
              </a:rPr>
              <a:t>NEI</a:t>
            </a:r>
          </a:p>
        </p:txBody>
      </p:sp>
    </p:spTree>
    <p:extLst>
      <p:ext uri="{BB962C8B-B14F-4D97-AF65-F5344CB8AC3E}">
        <p14:creationId xmlns:p14="http://schemas.microsoft.com/office/powerpoint/2010/main" xmlns="" val="15984169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wrfsr.jpg"/>
          <p:cNvPicPr>
            <a:picLocks noGrp="1" noChangeAspect="1"/>
          </p:cNvPicPr>
          <p:nvPr>
            <p:ph idx="4294967295"/>
          </p:nvPr>
        </p:nvPicPr>
        <p:blipFill>
          <a:blip r:embed="rId3" cstate="print"/>
          <a:stretch>
            <a:fillRect/>
          </a:stretch>
        </p:blipFill>
        <p:spPr>
          <a:xfrm>
            <a:off x="836375" y="557972"/>
            <a:ext cx="3167047" cy="4334500"/>
          </a:xfrm>
        </p:spPr>
      </p:pic>
      <p:pic>
        <p:nvPicPr>
          <p:cNvPr id="4" name="Bilde 3" descr="NP-Logo_rentegnet (1) kopi.jpg"/>
          <p:cNvPicPr>
            <a:picLocks noChangeAspect="1"/>
          </p:cNvPicPr>
          <p:nvPr/>
        </p:nvPicPr>
        <p:blipFill>
          <a:blip r:embed="rId4" cstate="print"/>
          <a:stretch>
            <a:fillRect/>
          </a:stretch>
        </p:blipFill>
        <p:spPr>
          <a:xfrm>
            <a:off x="8244408" y="6142536"/>
            <a:ext cx="634760" cy="598832"/>
          </a:xfrm>
          <a:prstGeom prst="rect">
            <a:avLst/>
          </a:prstGeom>
        </p:spPr>
      </p:pic>
      <p:pic>
        <p:nvPicPr>
          <p:cNvPr id="6" name="Bilde 5" descr="ewrfsr.jpg"/>
          <p:cNvPicPr>
            <a:picLocks noChangeAspect="1"/>
          </p:cNvPicPr>
          <p:nvPr/>
        </p:nvPicPr>
        <p:blipFill>
          <a:blip r:embed="rId5" cstate="print"/>
          <a:stretch>
            <a:fillRect/>
          </a:stretch>
        </p:blipFill>
        <p:spPr>
          <a:xfrm>
            <a:off x="3851920" y="687133"/>
            <a:ext cx="3370088" cy="4398051"/>
          </a:xfrm>
          <a:prstGeom prst="rect">
            <a:avLst/>
          </a:prstGeom>
        </p:spPr>
      </p:pic>
      <p:sp>
        <p:nvSpPr>
          <p:cNvPr id="7" name="TekstSylinder 6"/>
          <p:cNvSpPr txBox="1"/>
          <p:nvPr/>
        </p:nvSpPr>
        <p:spPr>
          <a:xfrm>
            <a:off x="5220072" y="2708920"/>
            <a:ext cx="184731" cy="369332"/>
          </a:xfrm>
          <a:prstGeom prst="rect">
            <a:avLst/>
          </a:prstGeom>
          <a:noFill/>
        </p:spPr>
        <p:txBody>
          <a:bodyPr wrap="none" rtlCol="0">
            <a:spAutoFit/>
          </a:bodyPr>
          <a:lstStyle/>
          <a:p>
            <a:endParaRPr lang="nb-NO" dirty="0"/>
          </a:p>
        </p:txBody>
      </p:sp>
      <p:sp>
        <p:nvSpPr>
          <p:cNvPr id="8" name="TekstSylinder 7"/>
          <p:cNvSpPr txBox="1"/>
          <p:nvPr/>
        </p:nvSpPr>
        <p:spPr>
          <a:xfrm>
            <a:off x="932414" y="4892472"/>
            <a:ext cx="7915386" cy="1908215"/>
          </a:xfrm>
          <a:prstGeom prst="rect">
            <a:avLst/>
          </a:prstGeom>
          <a:noFill/>
        </p:spPr>
        <p:txBody>
          <a:bodyPr wrap="square" rtlCol="0">
            <a:spAutoFit/>
          </a:bodyPr>
          <a:lstStyle/>
          <a:p>
            <a:r>
              <a:rPr lang="nb-NO" sz="1100" b="1" dirty="0" smtClean="0"/>
              <a:t>«</a:t>
            </a:r>
            <a:r>
              <a:rPr lang="nb-NO" b="1" dirty="0" smtClean="0"/>
              <a:t>Evas» mor fortalte om flere møter med rektor og kontaktlærer uten at det hadde hjulpet, og at foreldrene hadde skrevet meldinger til «Evas» lærer via hennes meldingsbok, uten at disse ble besvart:</a:t>
            </a:r>
            <a:br>
              <a:rPr lang="nb-NO" b="1" dirty="0" smtClean="0"/>
            </a:br>
            <a:r>
              <a:rPr lang="nb-NO" b="1" dirty="0" smtClean="0"/>
              <a:t/>
            </a:r>
            <a:br>
              <a:rPr lang="nb-NO" b="1" dirty="0" smtClean="0"/>
            </a:br>
            <a:r>
              <a:rPr lang="nb-NO" b="1" dirty="0" smtClean="0"/>
              <a:t>«- Læreren besvarer ikke meldingene. Ikke ett ord har vedkommende skrevet som svar på våre bekymringer, sier de.»</a:t>
            </a:r>
            <a:r>
              <a:rPr lang="nb-NO" sz="1000" b="1" dirty="0" smtClean="0">
                <a:solidFill>
                  <a:srgbClr val="FF0000"/>
                </a:solidFill>
              </a:rPr>
              <a:t/>
            </a:r>
            <a:br>
              <a:rPr lang="nb-NO" sz="1000" b="1" dirty="0" smtClean="0">
                <a:solidFill>
                  <a:srgbClr val="FF0000"/>
                </a:solidFill>
              </a:rPr>
            </a:br>
            <a:endParaRPr lang="nb-NO" sz="1000" b="1" dirty="0">
              <a:solidFill>
                <a:srgbClr val="FF0000"/>
              </a:solidFill>
            </a:endParaRPr>
          </a:p>
        </p:txBody>
      </p:sp>
      <p:sp>
        <p:nvSpPr>
          <p:cNvPr id="3" name="TextBox 2"/>
          <p:cNvSpPr txBox="1"/>
          <p:nvPr/>
        </p:nvSpPr>
        <p:spPr>
          <a:xfrm>
            <a:off x="1403648" y="188640"/>
            <a:ext cx="3486459" cy="369332"/>
          </a:xfrm>
          <a:prstGeom prst="rect">
            <a:avLst/>
          </a:prstGeom>
          <a:noFill/>
        </p:spPr>
        <p:txBody>
          <a:bodyPr wrap="square" rtlCol="0">
            <a:spAutoFit/>
          </a:bodyPr>
          <a:lstStyle/>
          <a:p>
            <a:r>
              <a:rPr lang="nb-NO" b="1" dirty="0" smtClean="0"/>
              <a:t>Lokalavisa Framtia i Meløy</a:t>
            </a:r>
            <a:endParaRPr lang="nb-NO" b="1" dirty="0"/>
          </a:p>
        </p:txBody>
      </p:sp>
    </p:spTree>
    <p:extLst>
      <p:ext uri="{BB962C8B-B14F-4D97-AF65-F5344CB8AC3E}">
        <p14:creationId xmlns:p14="http://schemas.microsoft.com/office/powerpoint/2010/main" xmlns="" val="10242619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4294967295"/>
          </p:nvPr>
        </p:nvSpPr>
        <p:spPr>
          <a:xfrm>
            <a:off x="664558" y="1772898"/>
            <a:ext cx="8214610" cy="4525962"/>
          </a:xfrm>
        </p:spPr>
        <p:txBody>
          <a:bodyPr>
            <a:normAutofit fontScale="77500" lnSpcReduction="20000"/>
          </a:bodyPr>
          <a:lstStyle/>
          <a:p>
            <a:pPr>
              <a:buNone/>
            </a:pPr>
            <a:r>
              <a:rPr lang="nb-NO" dirty="0" smtClean="0"/>
              <a:t>	</a:t>
            </a:r>
            <a:br>
              <a:rPr lang="nb-NO" dirty="0" smtClean="0"/>
            </a:br>
            <a:endParaRPr lang="nb-NO" dirty="0" smtClean="0"/>
          </a:p>
          <a:p>
            <a:pPr>
              <a:buNone/>
            </a:pPr>
            <a:r>
              <a:rPr lang="nb-NO" dirty="0" smtClean="0"/>
              <a:t>	(…) Imidlertid reagerer utvalget på beskyldningene som rettes mot en lærer, og mener disse er av en slik art – faktiske opplysninger - at retten til samtidig imøtegåelse er utløst, jamfør Vær Varsom-plakatens punkt 4.14.</a:t>
            </a:r>
            <a:br>
              <a:rPr lang="nb-NO" dirty="0" smtClean="0"/>
            </a:br>
            <a:r>
              <a:rPr lang="nb-NO" dirty="0" smtClean="0"/>
              <a:t/>
            </a:r>
            <a:br>
              <a:rPr lang="nb-NO" dirty="0" smtClean="0"/>
            </a:br>
            <a:r>
              <a:rPr lang="nb-NO" dirty="0" smtClean="0"/>
              <a:t/>
            </a:r>
            <a:br>
              <a:rPr lang="nb-NO" dirty="0" smtClean="0"/>
            </a:br>
            <a:r>
              <a:rPr lang="nb-NO" sz="3600" b="1" dirty="0" smtClean="0">
                <a:solidFill>
                  <a:srgbClr val="FF0000"/>
                </a:solidFill>
              </a:rPr>
              <a:t>På dette punkt har Framtia brutt god presseskikk</a:t>
            </a:r>
            <a:r>
              <a:rPr lang="nb-NO" sz="3600" b="1" dirty="0" smtClean="0"/>
              <a:t>.</a:t>
            </a:r>
            <a:br>
              <a:rPr lang="nb-NO" sz="3600" b="1" dirty="0" smtClean="0"/>
            </a:br>
            <a:r>
              <a:rPr lang="nb-NO" sz="3100" b="1" dirty="0" smtClean="0"/>
              <a:t/>
            </a:r>
            <a:br>
              <a:rPr lang="nb-NO" sz="3100" b="1" dirty="0" smtClean="0"/>
            </a:br>
            <a:r>
              <a:rPr lang="nb-NO" dirty="0" smtClean="0"/>
              <a:t/>
            </a:r>
            <a:br>
              <a:rPr lang="nb-NO" dirty="0" smtClean="0"/>
            </a:br>
            <a:endParaRPr lang="nb-NO" dirty="0"/>
          </a:p>
        </p:txBody>
      </p:sp>
      <p:pic>
        <p:nvPicPr>
          <p:cNvPr id="4" name="Bilde 3" descr="NP-Logo_rentegnet (1) kopi.jpg"/>
          <p:cNvPicPr>
            <a:picLocks noChangeAspect="1"/>
          </p:cNvPicPr>
          <p:nvPr/>
        </p:nvPicPr>
        <p:blipFill>
          <a:blip r:embed="rId2" cstate="print"/>
          <a:stretch>
            <a:fillRect/>
          </a:stretch>
        </p:blipFill>
        <p:spPr>
          <a:xfrm>
            <a:off x="8244408" y="6142536"/>
            <a:ext cx="634760" cy="598832"/>
          </a:xfrm>
          <a:prstGeom prst="rect">
            <a:avLst/>
          </a:prstGeom>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46611" y="548680"/>
            <a:ext cx="2090737" cy="1103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536574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731" t="10030" r="38777" b="7403"/>
          <a:stretch/>
        </p:blipFill>
        <p:spPr bwMode="auto">
          <a:xfrm>
            <a:off x="1795208" y="188640"/>
            <a:ext cx="6399745" cy="62916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95251" y="3861048"/>
            <a:ext cx="3168352" cy="2246769"/>
          </a:xfrm>
          <a:prstGeom prst="rect">
            <a:avLst/>
          </a:prstGeom>
          <a:noFill/>
        </p:spPr>
        <p:txBody>
          <a:bodyPr wrap="square" rtlCol="0">
            <a:spAutoFit/>
          </a:bodyPr>
          <a:lstStyle/>
          <a:p>
            <a:r>
              <a:rPr lang="nb-NO" sz="2000" dirty="0" smtClean="0">
                <a:latin typeface="Times New Roman" pitchFamily="18" charset="0"/>
                <a:cs typeface="Times New Roman" pitchFamily="18" charset="0"/>
              </a:rPr>
              <a:t>Aftenposten fjerner debattinnlegg </a:t>
            </a:r>
          </a:p>
          <a:p>
            <a:r>
              <a:rPr lang="nb-NO" sz="2000" dirty="0" smtClean="0">
                <a:latin typeface="Times New Roman" pitchFamily="18" charset="0"/>
                <a:cs typeface="Times New Roman" pitchFamily="18" charset="0"/>
              </a:rPr>
              <a:t>om </a:t>
            </a:r>
            <a:r>
              <a:rPr lang="nb-NO" sz="2000" dirty="0">
                <a:latin typeface="Times New Roman" pitchFamily="18" charset="0"/>
                <a:cs typeface="Times New Roman" pitchFamily="18" charset="0"/>
              </a:rPr>
              <a:t>Petter </a:t>
            </a:r>
            <a:r>
              <a:rPr lang="nb-NO" sz="2000" dirty="0" smtClean="0">
                <a:latin typeface="Times New Roman" pitchFamily="18" charset="0"/>
                <a:cs typeface="Times New Roman" pitchFamily="18" charset="0"/>
              </a:rPr>
              <a:t>Northug</a:t>
            </a:r>
          </a:p>
          <a:p>
            <a:r>
              <a:rPr lang="nb-NO" sz="2000" dirty="0" smtClean="0">
                <a:latin typeface="Times New Roman" pitchFamily="18" charset="0"/>
                <a:cs typeface="Times New Roman" pitchFamily="18" charset="0"/>
              </a:rPr>
              <a:t>med kommentarer </a:t>
            </a:r>
          </a:p>
          <a:p>
            <a:r>
              <a:rPr lang="nb-NO" sz="2000" dirty="0" smtClean="0">
                <a:latin typeface="Times New Roman" pitchFamily="18" charset="0"/>
                <a:cs typeface="Times New Roman" pitchFamily="18" charset="0"/>
              </a:rPr>
              <a:t>fra </a:t>
            </a:r>
            <a:r>
              <a:rPr lang="nb-NO" sz="2000" dirty="0">
                <a:latin typeface="Times New Roman" pitchFamily="18" charset="0"/>
                <a:cs typeface="Times New Roman" pitchFamily="18" charset="0"/>
              </a:rPr>
              <a:t>Facebook</a:t>
            </a:r>
          </a:p>
          <a:p>
            <a:r>
              <a:rPr lang="nb-NO" sz="2000" dirty="0" smtClean="0">
                <a:latin typeface="Times New Roman" pitchFamily="18" charset="0"/>
                <a:cs typeface="Times New Roman" pitchFamily="18" charset="0"/>
              </a:rPr>
              <a:t> </a:t>
            </a:r>
          </a:p>
          <a:p>
            <a:r>
              <a:rPr lang="nb-NO" sz="2000" dirty="0" smtClean="0">
                <a:latin typeface="Times New Roman" pitchFamily="18" charset="0"/>
                <a:cs typeface="Times New Roman" pitchFamily="18" charset="0"/>
              </a:rPr>
              <a:t>(2014-05-06)</a:t>
            </a:r>
            <a:endParaRPr lang="nb-NO" sz="2000" dirty="0">
              <a:latin typeface="Times New Roman" pitchFamily="18" charset="0"/>
              <a:cs typeface="Times New Roman" pitchFamily="18" charset="0"/>
            </a:endParaRPr>
          </a:p>
        </p:txBody>
      </p:sp>
    </p:spTree>
    <p:extLst>
      <p:ext uri="{BB962C8B-B14F-4D97-AF65-F5344CB8AC3E}">
        <p14:creationId xmlns:p14="http://schemas.microsoft.com/office/powerpoint/2010/main" xmlns="" val="38607864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5736" y="1556792"/>
            <a:ext cx="4824536" cy="3108543"/>
          </a:xfrm>
          <a:prstGeom prst="rect">
            <a:avLst/>
          </a:prstGeom>
        </p:spPr>
        <p:txBody>
          <a:bodyPr wrap="square">
            <a:spAutoFit/>
          </a:bodyPr>
          <a:lstStyle/>
          <a:p>
            <a:r>
              <a:rPr lang="nb-NO" sz="2800" b="1" i="1" dirty="0" smtClean="0">
                <a:latin typeface="Times New Roman" pitchFamily="18" charset="0"/>
                <a:cs typeface="Times New Roman" pitchFamily="18" charset="0"/>
              </a:rPr>
              <a:t>VVP 4.14.</a:t>
            </a:r>
          </a:p>
          <a:p>
            <a:r>
              <a:rPr lang="nb-NO" sz="2800" i="1" dirty="0" smtClean="0">
                <a:latin typeface="Times New Roman" pitchFamily="18" charset="0"/>
                <a:cs typeface="Times New Roman" pitchFamily="18" charset="0"/>
              </a:rPr>
              <a:t>De </a:t>
            </a:r>
            <a:r>
              <a:rPr lang="nb-NO" sz="2800" i="1" dirty="0">
                <a:latin typeface="Times New Roman" pitchFamily="18" charset="0"/>
                <a:cs typeface="Times New Roman" pitchFamily="18" charset="0"/>
              </a:rPr>
              <a:t>som utsettes for sterke beskyldninger skal </a:t>
            </a:r>
            <a:endParaRPr lang="nb-NO" sz="2800" i="1" dirty="0" smtClean="0">
              <a:latin typeface="Times New Roman" pitchFamily="18" charset="0"/>
              <a:cs typeface="Times New Roman" pitchFamily="18" charset="0"/>
            </a:endParaRPr>
          </a:p>
          <a:p>
            <a:r>
              <a:rPr lang="nb-NO" sz="2800" i="1" dirty="0" smtClean="0">
                <a:latin typeface="Times New Roman" pitchFamily="18" charset="0"/>
                <a:cs typeface="Times New Roman" pitchFamily="18" charset="0"/>
              </a:rPr>
              <a:t>så </a:t>
            </a:r>
            <a:r>
              <a:rPr lang="nb-NO" sz="2800" i="1" dirty="0">
                <a:latin typeface="Times New Roman" pitchFamily="18" charset="0"/>
                <a:cs typeface="Times New Roman" pitchFamily="18" charset="0"/>
              </a:rPr>
              <a:t>vidt mulig </a:t>
            </a:r>
            <a:endParaRPr lang="nb-NO" sz="2800" i="1" dirty="0" smtClean="0">
              <a:latin typeface="Times New Roman" pitchFamily="18" charset="0"/>
              <a:cs typeface="Times New Roman" pitchFamily="18" charset="0"/>
            </a:endParaRPr>
          </a:p>
          <a:p>
            <a:r>
              <a:rPr lang="nb-NO" sz="2800" i="1" dirty="0" smtClean="0">
                <a:latin typeface="Times New Roman" pitchFamily="18" charset="0"/>
                <a:cs typeface="Times New Roman" pitchFamily="18" charset="0"/>
              </a:rPr>
              <a:t>ha </a:t>
            </a:r>
            <a:r>
              <a:rPr lang="nb-NO" sz="2800" i="1" dirty="0">
                <a:latin typeface="Times New Roman" pitchFamily="18" charset="0"/>
                <a:cs typeface="Times New Roman" pitchFamily="18" charset="0"/>
              </a:rPr>
              <a:t>adgang til samtidig imøtegåelse av faktiske </a:t>
            </a:r>
            <a:r>
              <a:rPr lang="nb-NO" sz="2800" i="1" dirty="0" smtClean="0">
                <a:latin typeface="Times New Roman" pitchFamily="18" charset="0"/>
                <a:cs typeface="Times New Roman" pitchFamily="18" charset="0"/>
              </a:rPr>
              <a:t>opplysninger.</a:t>
            </a:r>
            <a:endParaRPr lang="nb-NO" sz="2800" i="1" dirty="0">
              <a:latin typeface="Times New Roman" pitchFamily="18" charset="0"/>
              <a:cs typeface="Times New Roman" pitchFamily="18" charset="0"/>
            </a:endParaRPr>
          </a:p>
        </p:txBody>
      </p:sp>
    </p:spTree>
    <p:extLst>
      <p:ext uri="{BB962C8B-B14F-4D97-AF65-F5344CB8AC3E}">
        <p14:creationId xmlns:p14="http://schemas.microsoft.com/office/powerpoint/2010/main" xmlns="" val="38963637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cstate="print"/>
          <a:srcRect l="1876" t="15312" r="85875" b="31443"/>
          <a:stretch>
            <a:fillRect/>
          </a:stretch>
        </p:blipFill>
        <p:spPr bwMode="auto">
          <a:xfrm>
            <a:off x="154925" y="276708"/>
            <a:ext cx="4591906" cy="6560266"/>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1876" t="9988" r="85875" b="36768"/>
          <a:stretch>
            <a:fillRect/>
          </a:stretch>
        </p:blipFill>
        <p:spPr bwMode="auto">
          <a:xfrm>
            <a:off x="4748778" y="332656"/>
            <a:ext cx="4392489" cy="6274984"/>
          </a:xfrm>
          <a:prstGeom prst="rect">
            <a:avLst/>
          </a:prstGeom>
          <a:noFill/>
          <a:ln w="9525">
            <a:noFill/>
            <a:miter lim="800000"/>
            <a:headEnd/>
            <a:tailEnd/>
          </a:ln>
        </p:spPr>
      </p:pic>
    </p:spTree>
    <p:extLst>
      <p:ext uri="{BB962C8B-B14F-4D97-AF65-F5344CB8AC3E}">
        <p14:creationId xmlns:p14="http://schemas.microsoft.com/office/powerpoint/2010/main" xmlns="" val="3358139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302359"/>
            <a:ext cx="7632847" cy="7109639"/>
          </a:xfrm>
          <a:prstGeom prst="rect">
            <a:avLst/>
          </a:prstGeom>
          <a:noFill/>
        </p:spPr>
        <p:txBody>
          <a:bodyPr wrap="square" rtlCol="0">
            <a:spAutoFit/>
          </a:bodyPr>
          <a:lstStyle/>
          <a:p>
            <a:pPr algn="ctr"/>
            <a:r>
              <a:rPr lang="nb-NO" sz="2800" i="1" dirty="0" smtClean="0">
                <a:latin typeface="Times New Roman" pitchFamily="18" charset="0"/>
                <a:cs typeface="Times New Roman" pitchFamily="18" charset="0"/>
              </a:rPr>
              <a:t>Bladet Cosmopolitan intervjuer en kvinne som forteller at hun over flere år ble </a:t>
            </a:r>
          </a:p>
          <a:p>
            <a:pPr algn="ctr"/>
            <a:r>
              <a:rPr lang="nb-NO" sz="2800" i="1" dirty="0" smtClean="0">
                <a:latin typeface="Times New Roman" pitchFamily="18" charset="0"/>
                <a:cs typeface="Times New Roman" pitchFamily="18" charset="0"/>
              </a:rPr>
              <a:t>fysisk og psykisk misbrukt av kjæresten.  </a:t>
            </a:r>
          </a:p>
          <a:p>
            <a:pPr algn="ctr"/>
            <a:r>
              <a:rPr lang="nb-NO" sz="2800" i="1" dirty="0" smtClean="0">
                <a:latin typeface="Times New Roman" pitchFamily="18" charset="0"/>
                <a:cs typeface="Times New Roman" pitchFamily="18" charset="0"/>
              </a:rPr>
              <a:t>Hun står frem med fornavn og bilde.</a:t>
            </a:r>
          </a:p>
          <a:p>
            <a:pPr algn="ctr"/>
            <a:r>
              <a:rPr lang="nb-NO" sz="2800" i="1" dirty="0" smtClean="0">
                <a:latin typeface="Times New Roman" pitchFamily="18" charset="0"/>
                <a:cs typeface="Times New Roman" pitchFamily="18" charset="0"/>
              </a:rPr>
              <a:t>Ex-kjæresten klager saken inn til PFU. Cosmopolitan viser til at flere </a:t>
            </a:r>
            <a:r>
              <a:rPr lang="nb-NO" sz="2800" i="1" dirty="0">
                <a:latin typeface="Times New Roman" pitchFamily="18" charset="0"/>
                <a:cs typeface="Times New Roman" pitchFamily="18" charset="0"/>
              </a:rPr>
              <a:t>uavhengig kilder bekreftet </a:t>
            </a:r>
            <a:r>
              <a:rPr lang="nb-NO" sz="2800" i="1" dirty="0" smtClean="0">
                <a:latin typeface="Times New Roman" pitchFamily="18" charset="0"/>
                <a:cs typeface="Times New Roman" pitchFamily="18" charset="0"/>
              </a:rPr>
              <a:t>historien, </a:t>
            </a:r>
          </a:p>
          <a:p>
            <a:pPr algn="ctr"/>
            <a:r>
              <a:rPr lang="nb-NO" sz="2800" i="1" dirty="0" smtClean="0">
                <a:latin typeface="Times New Roman" pitchFamily="18" charset="0"/>
                <a:cs typeface="Times New Roman" pitchFamily="18" charset="0"/>
              </a:rPr>
              <a:t>og at de gjorde to </a:t>
            </a:r>
            <a:r>
              <a:rPr lang="nb-NO" sz="2800" i="1" dirty="0">
                <a:latin typeface="Times New Roman" pitchFamily="18" charset="0"/>
                <a:cs typeface="Times New Roman" pitchFamily="18" charset="0"/>
              </a:rPr>
              <a:t>forsøk på å få tak </a:t>
            </a:r>
            <a:endParaRPr lang="nb-NO" sz="2800" i="1" dirty="0" smtClean="0">
              <a:latin typeface="Times New Roman" pitchFamily="18" charset="0"/>
              <a:cs typeface="Times New Roman" pitchFamily="18" charset="0"/>
            </a:endParaRPr>
          </a:p>
          <a:p>
            <a:pPr algn="ctr"/>
            <a:r>
              <a:rPr lang="nb-NO" sz="2800" i="1" dirty="0" smtClean="0">
                <a:latin typeface="Times New Roman" pitchFamily="18" charset="0"/>
                <a:cs typeface="Times New Roman" pitchFamily="18" charset="0"/>
              </a:rPr>
              <a:t>i mannen uten </a:t>
            </a:r>
            <a:r>
              <a:rPr lang="nb-NO" sz="2800" i="1" dirty="0">
                <a:latin typeface="Times New Roman" pitchFamily="18" charset="0"/>
                <a:cs typeface="Times New Roman" pitchFamily="18" charset="0"/>
              </a:rPr>
              <a:t>å lykkes. </a:t>
            </a:r>
            <a:endParaRPr lang="nb-NO" sz="2800" i="1" dirty="0" smtClean="0">
              <a:latin typeface="Times New Roman" pitchFamily="18" charset="0"/>
              <a:cs typeface="Times New Roman" pitchFamily="18" charset="0"/>
            </a:endParaRPr>
          </a:p>
          <a:p>
            <a:pPr algn="ctr"/>
            <a:r>
              <a:rPr lang="nb-NO" sz="2800" i="1" dirty="0" smtClean="0">
                <a:latin typeface="Times New Roman" pitchFamily="18" charset="0"/>
                <a:cs typeface="Times New Roman" pitchFamily="18" charset="0"/>
              </a:rPr>
              <a:t>De viser også til at han er anonymisert i artikkelen.</a:t>
            </a:r>
          </a:p>
          <a:p>
            <a:pPr algn="ctr"/>
            <a:endParaRPr lang="nb-NO" sz="2800" i="1" dirty="0">
              <a:latin typeface="Times New Roman" pitchFamily="18" charset="0"/>
              <a:cs typeface="Times New Roman" pitchFamily="18" charset="0"/>
            </a:endParaRPr>
          </a:p>
          <a:p>
            <a:pPr algn="ctr"/>
            <a:r>
              <a:rPr lang="nb-NO" sz="2800" i="1" dirty="0" smtClean="0">
                <a:latin typeface="Times New Roman" pitchFamily="18" charset="0"/>
                <a:cs typeface="Times New Roman" pitchFamily="18" charset="0"/>
              </a:rPr>
              <a:t>Tror du Cosmopolitan blir felt i PFU?</a:t>
            </a:r>
          </a:p>
          <a:p>
            <a:pPr algn="ctr"/>
            <a:endParaRPr lang="nb-NO" sz="2800" i="1" dirty="0">
              <a:latin typeface="Times New Roman" pitchFamily="18" charset="0"/>
              <a:cs typeface="Times New Roman" pitchFamily="18" charset="0"/>
            </a:endParaRPr>
          </a:p>
          <a:p>
            <a:pPr algn="ctr"/>
            <a:r>
              <a:rPr lang="nb-NO" sz="3600" b="1" dirty="0" smtClean="0">
                <a:solidFill>
                  <a:srgbClr val="00B050"/>
                </a:solidFill>
                <a:latin typeface="Times New Roman" pitchFamily="18" charset="0"/>
                <a:cs typeface="Times New Roman" pitchFamily="18" charset="0"/>
              </a:rPr>
              <a:t>JA</a:t>
            </a:r>
            <a:r>
              <a:rPr lang="nb-NO" sz="3600" b="1" dirty="0" smtClean="0">
                <a:latin typeface="Times New Roman" pitchFamily="18" charset="0"/>
                <a:cs typeface="Times New Roman" pitchFamily="18" charset="0"/>
              </a:rPr>
              <a:t> </a:t>
            </a:r>
            <a:r>
              <a:rPr lang="nb-NO" sz="3600" b="1" dirty="0" smtClean="0">
                <a:solidFill>
                  <a:srgbClr val="FF0000"/>
                </a:solidFill>
                <a:latin typeface="Times New Roman" pitchFamily="18" charset="0"/>
                <a:cs typeface="Times New Roman" pitchFamily="18" charset="0"/>
              </a:rPr>
              <a:t>NEI</a:t>
            </a:r>
            <a:r>
              <a:rPr lang="nb-NO" sz="3600" b="1" dirty="0">
                <a:latin typeface="Times New Roman" pitchFamily="18" charset="0"/>
                <a:cs typeface="Times New Roman" pitchFamily="18" charset="0"/>
              </a:rPr>
              <a:t/>
            </a:r>
            <a:br>
              <a:rPr lang="nb-NO" sz="3600" b="1" dirty="0">
                <a:latin typeface="Times New Roman" pitchFamily="18" charset="0"/>
                <a:cs typeface="Times New Roman" pitchFamily="18" charset="0"/>
              </a:rPr>
            </a:br>
            <a:r>
              <a:rPr lang="nb-NO" sz="2800" i="1" dirty="0">
                <a:latin typeface="Times New Roman" pitchFamily="18" charset="0"/>
                <a:cs typeface="Times New Roman" pitchFamily="18" charset="0"/>
              </a:rPr>
              <a:t/>
            </a:r>
            <a:br>
              <a:rPr lang="nb-NO" sz="2800" i="1" dirty="0">
                <a:latin typeface="Times New Roman" pitchFamily="18" charset="0"/>
                <a:cs typeface="Times New Roman" pitchFamily="18" charset="0"/>
              </a:rPr>
            </a:br>
            <a:endParaRPr lang="nb-NO" sz="2800" i="1" dirty="0">
              <a:latin typeface="Times New Roman" pitchFamily="18" charset="0"/>
              <a:cs typeface="Times New Roman" pitchFamily="18" charset="0"/>
            </a:endParaRPr>
          </a:p>
        </p:txBody>
      </p:sp>
    </p:spTree>
    <p:extLst>
      <p:ext uri="{BB962C8B-B14F-4D97-AF65-F5344CB8AC3E}">
        <p14:creationId xmlns:p14="http://schemas.microsoft.com/office/powerpoint/2010/main" xmlns="" val="1696225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3648" y="1772816"/>
            <a:ext cx="6768752" cy="4862870"/>
          </a:xfrm>
          <a:prstGeom prst="rect">
            <a:avLst/>
          </a:prstGeom>
        </p:spPr>
        <p:txBody>
          <a:bodyPr wrap="square">
            <a:spAutoFit/>
          </a:bodyPr>
          <a:lstStyle/>
          <a:p>
            <a:r>
              <a:rPr lang="nb-NO" sz="2000" dirty="0"/>
              <a:t>Utvalget mener det ikke kan være tvil om at den påklagede artikkelen er svært belastende for den omtalte ekskjæresten. Artikkelen inneholder beskyldinger av en slik art at retten til samtidig imøtegåelse er utløst, en rett som her også må gjelde selv om den angrepne er forsøkt anonymisert. </a:t>
            </a:r>
            <a:r>
              <a:rPr lang="nb-NO" sz="2000" dirty="0" smtClean="0"/>
              <a:t>(…)</a:t>
            </a:r>
          </a:p>
          <a:p>
            <a:endParaRPr lang="nb-NO" sz="2000" dirty="0"/>
          </a:p>
          <a:p>
            <a:r>
              <a:rPr lang="nb-NO" sz="2000" dirty="0" smtClean="0"/>
              <a:t>Utvalget </a:t>
            </a:r>
            <a:r>
              <a:rPr lang="nb-NO" sz="2000" dirty="0"/>
              <a:t>konstaterer at magasinet forsøkte å få tak i klager, men mener at med så sterke angrep burde Cosmopolitan anstrengt seg ytterligere for å sikre klager motsvar. Slik utvalget ser det, er også klager indirekte identifisert gjennom artikkelens omtale og peker til bloggen.</a:t>
            </a:r>
            <a:br>
              <a:rPr lang="nb-NO" sz="2000" dirty="0"/>
            </a:br>
            <a:r>
              <a:rPr lang="nb-NO" sz="2000" b="1" dirty="0"/>
              <a:t/>
            </a:r>
            <a:br>
              <a:rPr lang="nb-NO" sz="2000" b="1" dirty="0"/>
            </a:br>
            <a:r>
              <a:rPr lang="nb-NO" sz="2400" b="1" dirty="0">
                <a:solidFill>
                  <a:srgbClr val="FF0000"/>
                </a:solidFill>
              </a:rPr>
              <a:t/>
            </a:r>
            <a:br>
              <a:rPr lang="nb-NO" sz="2400" b="1" dirty="0">
                <a:solidFill>
                  <a:srgbClr val="FF0000"/>
                </a:solidFill>
              </a:rPr>
            </a:br>
            <a:r>
              <a:rPr lang="nb-NO" sz="2800" b="1" dirty="0">
                <a:solidFill>
                  <a:srgbClr val="FF0000"/>
                </a:solidFill>
              </a:rPr>
              <a:t>Cosmopolitan har brutt god presseskikk.</a:t>
            </a:r>
            <a:r>
              <a:rPr lang="nb-NO" sz="2000" b="1" dirty="0"/>
              <a:t/>
            </a:r>
            <a:br>
              <a:rPr lang="nb-NO" sz="2000" b="1" dirty="0"/>
            </a:br>
            <a:endParaRPr lang="nb-NO" sz="2000" b="1" dirty="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47864" y="476672"/>
            <a:ext cx="2090737" cy="1103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351531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1755" t="11105" r="19962"/>
          <a:stretch/>
        </p:blipFill>
        <p:spPr bwMode="auto">
          <a:xfrm>
            <a:off x="179512" y="84161"/>
            <a:ext cx="8325135" cy="67738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5940152" y="2204864"/>
            <a:ext cx="3312368" cy="475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xmlns="" val="40658685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476672"/>
            <a:ext cx="7704856" cy="5632311"/>
          </a:xfrm>
          <a:prstGeom prst="rect">
            <a:avLst/>
          </a:prstGeom>
          <a:noFill/>
        </p:spPr>
        <p:txBody>
          <a:bodyPr wrap="square" rtlCol="0">
            <a:spAutoFit/>
          </a:bodyPr>
          <a:lstStyle/>
          <a:p>
            <a:pPr algn="ctr"/>
            <a:r>
              <a:rPr lang="nb-NO" sz="3200" b="1" dirty="0" smtClean="0">
                <a:latin typeface="Times New Roman" pitchFamily="18" charset="0"/>
                <a:cs typeface="Times New Roman" pitchFamily="18" charset="0"/>
              </a:rPr>
              <a:t>VG utlyser en konkurranse om </a:t>
            </a:r>
          </a:p>
          <a:p>
            <a:pPr algn="ctr"/>
            <a:r>
              <a:rPr lang="nb-NO" sz="3200" b="1" dirty="0" smtClean="0">
                <a:latin typeface="Times New Roman" pitchFamily="18" charset="0"/>
                <a:cs typeface="Times New Roman" pitchFamily="18" charset="0"/>
              </a:rPr>
              <a:t>å ta det beste vårbildet. </a:t>
            </a:r>
          </a:p>
          <a:p>
            <a:pPr algn="ctr"/>
            <a:r>
              <a:rPr lang="nb-NO" sz="3200" b="1" dirty="0" smtClean="0">
                <a:latin typeface="Times New Roman" pitchFamily="18" charset="0"/>
                <a:cs typeface="Times New Roman" pitchFamily="18" charset="0"/>
              </a:rPr>
              <a:t>Du tar et bilde av et nydelig vårlandskap, men synes himmelen blir for blass </a:t>
            </a:r>
          </a:p>
          <a:p>
            <a:pPr algn="ctr"/>
            <a:r>
              <a:rPr lang="nb-NO" sz="3200" b="1" dirty="0" smtClean="0">
                <a:latin typeface="Times New Roman" pitchFamily="18" charset="0"/>
                <a:cs typeface="Times New Roman" pitchFamily="18" charset="0"/>
              </a:rPr>
              <a:t>og med for mange skyer. </a:t>
            </a:r>
          </a:p>
          <a:p>
            <a:pPr algn="ctr"/>
            <a:r>
              <a:rPr lang="nb-NO" sz="3200" b="1" dirty="0" smtClean="0">
                <a:latin typeface="Times New Roman" pitchFamily="18" charset="0"/>
                <a:cs typeface="Times New Roman" pitchFamily="18" charset="0"/>
              </a:rPr>
              <a:t>Derfor fikser du litt på fargen </a:t>
            </a:r>
          </a:p>
          <a:p>
            <a:pPr algn="ctr"/>
            <a:r>
              <a:rPr lang="nb-NO" sz="3200" b="1" dirty="0" smtClean="0">
                <a:latin typeface="Times New Roman" pitchFamily="18" charset="0"/>
                <a:cs typeface="Times New Roman" pitchFamily="18" charset="0"/>
              </a:rPr>
              <a:t>og </a:t>
            </a:r>
            <a:r>
              <a:rPr lang="nb-NO" sz="3200" b="1" dirty="0">
                <a:latin typeface="Times New Roman" pitchFamily="18" charset="0"/>
                <a:cs typeface="Times New Roman" pitchFamily="18" charset="0"/>
              </a:rPr>
              <a:t>f</a:t>
            </a:r>
            <a:r>
              <a:rPr lang="nb-NO" sz="3200" b="1" dirty="0" smtClean="0">
                <a:latin typeface="Times New Roman" pitchFamily="18" charset="0"/>
                <a:cs typeface="Times New Roman" pitchFamily="18" charset="0"/>
              </a:rPr>
              <a:t>jerner noen skyer </a:t>
            </a:r>
          </a:p>
          <a:p>
            <a:pPr algn="ctr"/>
            <a:r>
              <a:rPr lang="nb-NO" sz="3200" b="1" dirty="0" smtClean="0">
                <a:latin typeface="Times New Roman" pitchFamily="18" charset="0"/>
                <a:cs typeface="Times New Roman" pitchFamily="18" charset="0"/>
              </a:rPr>
              <a:t>før du sender det inn.</a:t>
            </a:r>
          </a:p>
          <a:p>
            <a:pPr algn="ctr"/>
            <a:r>
              <a:rPr lang="nb-NO" sz="3200" b="1" dirty="0" smtClean="0">
                <a:latin typeface="Times New Roman" pitchFamily="18" charset="0"/>
                <a:cs typeface="Times New Roman" pitchFamily="18" charset="0"/>
              </a:rPr>
              <a:t>Er det ok?</a:t>
            </a:r>
          </a:p>
          <a:p>
            <a:pPr algn="ctr"/>
            <a:endParaRPr lang="nb-NO" sz="3200" b="1" dirty="0" smtClean="0">
              <a:latin typeface="Times New Roman" pitchFamily="18" charset="0"/>
              <a:cs typeface="Times New Roman" pitchFamily="18" charset="0"/>
            </a:endParaRPr>
          </a:p>
          <a:p>
            <a:pPr algn="ctr"/>
            <a:r>
              <a:rPr lang="nb-NO" sz="4000" b="1" dirty="0" smtClean="0">
                <a:solidFill>
                  <a:srgbClr val="00B050"/>
                </a:solidFill>
                <a:latin typeface="Times New Roman" pitchFamily="18" charset="0"/>
                <a:cs typeface="Times New Roman" pitchFamily="18" charset="0"/>
              </a:rPr>
              <a:t>JA</a:t>
            </a:r>
            <a:r>
              <a:rPr lang="nb-NO" sz="4000" b="1" dirty="0" smtClean="0">
                <a:latin typeface="Times New Roman" pitchFamily="18" charset="0"/>
                <a:cs typeface="Times New Roman" pitchFamily="18" charset="0"/>
              </a:rPr>
              <a:t> </a:t>
            </a:r>
            <a:r>
              <a:rPr lang="nb-NO" sz="4000" b="1" dirty="0" smtClean="0">
                <a:solidFill>
                  <a:srgbClr val="FF0000"/>
                </a:solidFill>
                <a:latin typeface="Times New Roman" pitchFamily="18" charset="0"/>
                <a:cs typeface="Times New Roman" pitchFamily="18" charset="0"/>
              </a:rPr>
              <a:t>NEI</a:t>
            </a:r>
            <a:endParaRPr lang="nb-NO"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1185631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4" name="Plassholder for innhold 3" descr="SKMBT_C65213121708360.jpg"/>
          <p:cNvPicPr>
            <a:picLocks noGrp="1" noChangeAspect="1"/>
          </p:cNvPicPr>
          <p:nvPr>
            <p:ph idx="1"/>
          </p:nvPr>
        </p:nvPicPr>
        <p:blipFill>
          <a:blip r:embed="rId2" cstate="print"/>
          <a:stretch>
            <a:fillRect/>
          </a:stretch>
        </p:blipFill>
        <p:spPr>
          <a:xfrm rot="16200000">
            <a:off x="1209546" y="-1108802"/>
            <a:ext cx="6708878" cy="9489025"/>
          </a:xfrm>
        </p:spPr>
      </p:pic>
      <p:sp>
        <p:nvSpPr>
          <p:cNvPr id="3" name="TextBox 2"/>
          <p:cNvSpPr txBox="1"/>
          <p:nvPr/>
        </p:nvSpPr>
        <p:spPr>
          <a:xfrm>
            <a:off x="1115616" y="260648"/>
            <a:ext cx="6192688" cy="369332"/>
          </a:xfrm>
          <a:prstGeom prst="rect">
            <a:avLst/>
          </a:prstGeom>
          <a:noFill/>
        </p:spPr>
        <p:txBody>
          <a:bodyPr wrap="square" rtlCol="0">
            <a:spAutoFit/>
          </a:bodyPr>
          <a:lstStyle/>
          <a:p>
            <a:r>
              <a:rPr lang="nb-NO" b="1" dirty="0" smtClean="0"/>
              <a:t>Prisbelønnet bilde i Agderposten</a:t>
            </a:r>
            <a:r>
              <a:rPr lang="nb-NO" dirty="0" smtClean="0"/>
              <a:t>:</a:t>
            </a:r>
            <a:endParaRPr lang="nb-NO" dirty="0"/>
          </a:p>
        </p:txBody>
      </p:sp>
    </p:spTree>
    <p:extLst>
      <p:ext uri="{BB962C8B-B14F-4D97-AF65-F5344CB8AC3E}">
        <p14:creationId xmlns:p14="http://schemas.microsoft.com/office/powerpoint/2010/main" xmlns="" val="16241651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0427" r="25000" b="5377"/>
          <a:stretch/>
        </p:blipFill>
        <p:spPr bwMode="auto">
          <a:xfrm>
            <a:off x="16277" y="446738"/>
            <a:ext cx="9144000" cy="64157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444544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descr="agderposten buss original.jpg"/>
          <p:cNvPicPr>
            <a:picLocks noGrp="1" noChangeAspect="1"/>
          </p:cNvPicPr>
          <p:nvPr>
            <p:ph idx="4294967295"/>
          </p:nvPr>
        </p:nvPicPr>
        <p:blipFill>
          <a:blip r:embed="rId2" cstate="print"/>
          <a:stretch>
            <a:fillRect/>
          </a:stretch>
        </p:blipFill>
        <p:spPr>
          <a:xfrm>
            <a:off x="43302" y="908720"/>
            <a:ext cx="8963744" cy="5040560"/>
          </a:xfrm>
        </p:spPr>
      </p:pic>
    </p:spTree>
    <p:extLst>
      <p:ext uri="{BB962C8B-B14F-4D97-AF65-F5344CB8AC3E}">
        <p14:creationId xmlns:p14="http://schemas.microsoft.com/office/powerpoint/2010/main" xmlns="" val="24013638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descr="agderposten buss manipulert.jpg"/>
          <p:cNvPicPr>
            <a:picLocks noGrp="1" noChangeAspect="1"/>
          </p:cNvPicPr>
          <p:nvPr>
            <p:ph idx="4294967295"/>
          </p:nvPr>
        </p:nvPicPr>
        <p:blipFill>
          <a:blip r:embed="rId2" cstate="print"/>
          <a:stretch>
            <a:fillRect/>
          </a:stretch>
        </p:blipFill>
        <p:spPr>
          <a:xfrm>
            <a:off x="155392" y="1052736"/>
            <a:ext cx="8835691" cy="4968552"/>
          </a:xfrm>
        </p:spPr>
      </p:pic>
    </p:spTree>
    <p:extLst>
      <p:ext uri="{BB962C8B-B14F-4D97-AF65-F5344CB8AC3E}">
        <p14:creationId xmlns:p14="http://schemas.microsoft.com/office/powerpoint/2010/main" xmlns="" val="3360273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9403" t="11462" r="34068" b="4716"/>
          <a:stretch/>
        </p:blipFill>
        <p:spPr bwMode="auto">
          <a:xfrm>
            <a:off x="251519" y="188640"/>
            <a:ext cx="6892119" cy="63871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4932040" y="2780928"/>
            <a:ext cx="2211598" cy="3960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7580"/>
          <a:stretch/>
        </p:blipFill>
        <p:spPr bwMode="auto">
          <a:xfrm>
            <a:off x="6156176" y="4624771"/>
            <a:ext cx="2370550" cy="16190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7123908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91680" y="1628800"/>
            <a:ext cx="5904656" cy="3539430"/>
          </a:xfrm>
          <a:prstGeom prst="rect">
            <a:avLst/>
          </a:prstGeom>
        </p:spPr>
        <p:txBody>
          <a:bodyPr wrap="square">
            <a:spAutoFit/>
          </a:bodyPr>
          <a:lstStyle/>
          <a:p>
            <a:r>
              <a:rPr lang="nb-NO" sz="2800" b="1" i="1" dirty="0" smtClean="0">
                <a:latin typeface="Times New Roman" pitchFamily="18" charset="0"/>
                <a:cs typeface="Times New Roman" pitchFamily="18" charset="0"/>
              </a:rPr>
              <a:t>VVP 4.11.</a:t>
            </a:r>
          </a:p>
          <a:p>
            <a:r>
              <a:rPr lang="nb-NO" sz="2800" i="1" dirty="0" smtClean="0">
                <a:latin typeface="Times New Roman" pitchFamily="18" charset="0"/>
                <a:cs typeface="Times New Roman" pitchFamily="18" charset="0"/>
              </a:rPr>
              <a:t>Vern </a:t>
            </a:r>
            <a:r>
              <a:rPr lang="nb-NO" sz="2800" i="1" dirty="0">
                <a:latin typeface="Times New Roman" pitchFamily="18" charset="0"/>
                <a:cs typeface="Times New Roman" pitchFamily="18" charset="0"/>
              </a:rPr>
              <a:t>om det journalistiske fotografiets troverdighet. Bilder som brukes som dokumentasjon må ikke endres slik at de skaper et falskt inntrykk. Manipulerte bilder kan bare aksepteres som illustrasjon når det tydelig fremgår at det dreier seg om en montasje.</a:t>
            </a:r>
          </a:p>
        </p:txBody>
      </p:sp>
    </p:spTree>
    <p:extLst>
      <p:ext uri="{BB962C8B-B14F-4D97-AF65-F5344CB8AC3E}">
        <p14:creationId xmlns:p14="http://schemas.microsoft.com/office/powerpoint/2010/main" xmlns="" val="21962596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6605" t="22925" r="45933"/>
          <a:stretch/>
        </p:blipFill>
        <p:spPr bwMode="auto">
          <a:xfrm>
            <a:off x="1691680" y="188640"/>
            <a:ext cx="5999992" cy="60896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a:hlinkClick r:id="rId4"/>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6679" t="10910" r="13507" b="82105"/>
          <a:stretch/>
        </p:blipFill>
        <p:spPr bwMode="auto">
          <a:xfrm>
            <a:off x="230334" y="6305953"/>
            <a:ext cx="8913666" cy="4875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111024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32656"/>
            <a:ext cx="4392488" cy="4278094"/>
          </a:xfrm>
          <a:prstGeom prst="rect">
            <a:avLst/>
          </a:prstGeom>
          <a:noFill/>
        </p:spPr>
        <p:txBody>
          <a:bodyPr wrap="square" rtlCol="0">
            <a:spAutoFit/>
          </a:bodyPr>
          <a:lstStyle/>
          <a:p>
            <a:pPr algn="ctr"/>
            <a:r>
              <a:rPr lang="nb-NO" sz="3200" b="1" dirty="0" smtClean="0">
                <a:latin typeface="Times New Roman" pitchFamily="18" charset="0"/>
                <a:cs typeface="Times New Roman" pitchFamily="18" charset="0"/>
              </a:rPr>
              <a:t>Vil du ta med </a:t>
            </a:r>
          </a:p>
          <a:p>
            <a:pPr algn="ctr"/>
            <a:r>
              <a:rPr lang="nb-NO" sz="3200" b="1" dirty="0" smtClean="0">
                <a:latin typeface="Times New Roman" pitchFamily="18" charset="0"/>
                <a:cs typeface="Times New Roman" pitchFamily="18" charset="0"/>
              </a:rPr>
              <a:t>Ungdommens PFU </a:t>
            </a:r>
          </a:p>
          <a:p>
            <a:pPr algn="ctr"/>
            <a:r>
              <a:rPr lang="nb-NO" sz="3200" b="1" dirty="0" smtClean="0">
                <a:latin typeface="Times New Roman" pitchFamily="18" charset="0"/>
                <a:cs typeface="Times New Roman" pitchFamily="18" charset="0"/>
              </a:rPr>
              <a:t>til en skole i området ditt?</a:t>
            </a:r>
            <a:endParaRPr lang="nb-NO" sz="2400" b="1" dirty="0" smtClean="0">
              <a:latin typeface="Times New Roman" pitchFamily="18" charset="0"/>
              <a:cs typeface="Times New Roman" pitchFamily="18" charset="0"/>
            </a:endParaRPr>
          </a:p>
          <a:p>
            <a:pPr algn="ctr"/>
            <a:endParaRPr lang="nb-NO" sz="2400" b="1" dirty="0" smtClean="0">
              <a:latin typeface="Times New Roman" pitchFamily="18" charset="0"/>
              <a:cs typeface="Times New Roman" pitchFamily="18" charset="0"/>
            </a:endParaRPr>
          </a:p>
          <a:p>
            <a:pPr algn="ctr"/>
            <a:r>
              <a:rPr lang="nb-NO" sz="2400" b="1" dirty="0" smtClean="0">
                <a:latin typeface="Times New Roman" pitchFamily="18" charset="0"/>
                <a:cs typeface="Times New Roman" pitchFamily="18" charset="0"/>
              </a:rPr>
              <a:t>Ta kontakt med:</a:t>
            </a:r>
          </a:p>
          <a:p>
            <a:pPr algn="ctr"/>
            <a:endParaRPr lang="nb-NO" sz="2400" b="1" dirty="0" smtClean="0">
              <a:latin typeface="Times New Roman" pitchFamily="18" charset="0"/>
              <a:cs typeface="Times New Roman" pitchFamily="18" charset="0"/>
            </a:endParaRPr>
          </a:p>
          <a:p>
            <a:pPr algn="ctr"/>
            <a:r>
              <a:rPr lang="nb-NO" sz="2400" b="1" dirty="0" smtClean="0">
                <a:latin typeface="Times New Roman" pitchFamily="18" charset="0"/>
                <a:cs typeface="Times New Roman" pitchFamily="18" charset="0"/>
              </a:rPr>
              <a:t>  Arnt Sommerlund, 90088300, eller</a:t>
            </a:r>
          </a:p>
          <a:p>
            <a:pPr algn="ctr"/>
            <a:r>
              <a:rPr lang="nb-NO" sz="2400" b="1" dirty="0" smtClean="0">
                <a:latin typeface="Times New Roman" pitchFamily="18" charset="0"/>
                <a:cs typeface="Times New Roman" pitchFamily="18" charset="0"/>
              </a:rPr>
              <a:t>Trine Østlyngen, 97190202</a:t>
            </a:r>
            <a:endParaRPr lang="nb-NO" sz="3200" b="1" dirty="0" smtClean="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96257" y="310470"/>
            <a:ext cx="4401721" cy="40436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4371964" y="4354102"/>
            <a:ext cx="4689753" cy="954107"/>
          </a:xfrm>
          <a:prstGeom prst="rect">
            <a:avLst/>
          </a:prstGeom>
          <a:noFill/>
        </p:spPr>
        <p:txBody>
          <a:bodyPr wrap="square" rtlCol="0">
            <a:spAutoFit/>
          </a:bodyPr>
          <a:lstStyle/>
          <a:p>
            <a:pPr algn="r"/>
            <a:r>
              <a:rPr lang="nb-NO" b="1" dirty="0">
                <a:latin typeface="Times New Roman" pitchFamily="18" charset="0"/>
                <a:cs typeface="Times New Roman" pitchFamily="18" charset="0"/>
                <a:hlinkClick r:id="rId3"/>
              </a:rPr>
              <a:t>http://journalistikkampanjen.wordpress.com</a:t>
            </a:r>
            <a:r>
              <a:rPr lang="nb-NO" sz="1200" b="1" dirty="0">
                <a:latin typeface="Times New Roman" pitchFamily="18" charset="0"/>
                <a:cs typeface="Times New Roman" pitchFamily="18" charset="0"/>
                <a:hlinkClick r:id="rId3"/>
              </a:rPr>
              <a:t>/</a:t>
            </a:r>
            <a:endParaRPr lang="nb-NO" sz="1200" b="1" dirty="0">
              <a:latin typeface="Times New Roman" pitchFamily="18" charset="0"/>
              <a:cs typeface="Times New Roman" pitchFamily="18" charset="0"/>
            </a:endParaRPr>
          </a:p>
          <a:p>
            <a:pPr algn="ctr"/>
            <a:endParaRPr lang="nb-NO" sz="2000" b="1" dirty="0">
              <a:latin typeface="Times New Roman" pitchFamily="18" charset="0"/>
              <a:cs typeface="Times New Roman" pitchFamily="18" charset="0"/>
            </a:endParaRPr>
          </a:p>
          <a:p>
            <a:endParaRPr lang="nb-NO" dirty="0"/>
          </a:p>
        </p:txBody>
      </p:sp>
      <p:sp>
        <p:nvSpPr>
          <p:cNvPr id="5" name="TextBox 4"/>
          <p:cNvSpPr txBox="1"/>
          <p:nvPr/>
        </p:nvSpPr>
        <p:spPr>
          <a:xfrm>
            <a:off x="1907704" y="5373216"/>
            <a:ext cx="5472608" cy="400110"/>
          </a:xfrm>
          <a:prstGeom prst="rect">
            <a:avLst/>
          </a:prstGeom>
          <a:noFill/>
        </p:spPr>
        <p:txBody>
          <a:bodyPr wrap="square" rtlCol="0">
            <a:spAutoFit/>
          </a:bodyPr>
          <a:lstStyle/>
          <a:p>
            <a:pPr algn="ctr"/>
            <a:r>
              <a:rPr lang="nb-NO" sz="2000" b="1" dirty="0">
                <a:latin typeface="Times New Roman" pitchFamily="18" charset="0"/>
                <a:cs typeface="Times New Roman" pitchFamily="18" charset="0"/>
              </a:rPr>
              <a:t>Følg PFU på </a:t>
            </a:r>
            <a:r>
              <a:rPr lang="nb-NO" sz="2000" b="1" dirty="0">
                <a:latin typeface="Times New Roman" pitchFamily="18" charset="0"/>
                <a:cs typeface="Times New Roman" pitchFamily="18" charset="0"/>
                <a:hlinkClick r:id="rId4" action="ppaction://hlinkfile"/>
              </a:rPr>
              <a:t>presse.no</a:t>
            </a:r>
            <a:endParaRPr lang="nb-NO" sz="2000" dirty="0"/>
          </a:p>
        </p:txBody>
      </p:sp>
    </p:spTree>
    <p:extLst>
      <p:ext uri="{BB962C8B-B14F-4D97-AF65-F5344CB8AC3E}">
        <p14:creationId xmlns:p14="http://schemas.microsoft.com/office/powerpoint/2010/main" xmlns="" val="3907009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79711" y="147989"/>
            <a:ext cx="4399731" cy="630534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301855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19672" y="1844824"/>
            <a:ext cx="6120680" cy="2677656"/>
          </a:xfrm>
          <a:prstGeom prst="rect">
            <a:avLst/>
          </a:prstGeom>
          <a:noFill/>
        </p:spPr>
        <p:txBody>
          <a:bodyPr wrap="square" rtlCol="0">
            <a:spAutoFit/>
          </a:bodyPr>
          <a:lstStyle/>
          <a:p>
            <a:pPr algn="ctr"/>
            <a:r>
              <a:rPr lang="nb-NO" sz="3200" b="1" dirty="0" smtClean="0">
                <a:latin typeface="Times New Roman" pitchFamily="18" charset="0"/>
                <a:cs typeface="Times New Roman" pitchFamily="18" charset="0"/>
              </a:rPr>
              <a:t>Synes du det var feil av </a:t>
            </a:r>
          </a:p>
          <a:p>
            <a:pPr algn="ctr"/>
            <a:r>
              <a:rPr lang="nb-NO" sz="3200" b="1" dirty="0" smtClean="0">
                <a:latin typeface="Times New Roman" pitchFamily="18" charset="0"/>
                <a:cs typeface="Times New Roman" pitchFamily="18" charset="0"/>
              </a:rPr>
              <a:t>danske Se og Hør å skaffe seg informasjon på denne måten?</a:t>
            </a:r>
          </a:p>
          <a:p>
            <a:pPr algn="ctr"/>
            <a:endParaRPr lang="nb-NO" sz="3200" b="1" dirty="0">
              <a:latin typeface="Times New Roman" pitchFamily="18" charset="0"/>
              <a:cs typeface="Times New Roman" pitchFamily="18" charset="0"/>
            </a:endParaRPr>
          </a:p>
          <a:p>
            <a:pPr algn="ctr"/>
            <a:r>
              <a:rPr lang="nb-NO" sz="4000" b="1" dirty="0" smtClean="0">
                <a:solidFill>
                  <a:srgbClr val="00B050"/>
                </a:solidFill>
                <a:latin typeface="Times New Roman" pitchFamily="18" charset="0"/>
                <a:cs typeface="Times New Roman" pitchFamily="18" charset="0"/>
              </a:rPr>
              <a:t>JA</a:t>
            </a:r>
            <a:r>
              <a:rPr lang="nb-NO" sz="4000" b="1" dirty="0" smtClean="0">
                <a:latin typeface="Times New Roman" pitchFamily="18" charset="0"/>
                <a:cs typeface="Times New Roman" pitchFamily="18" charset="0"/>
              </a:rPr>
              <a:t> </a:t>
            </a:r>
            <a:r>
              <a:rPr lang="nb-NO" sz="4000" b="1" dirty="0" smtClean="0">
                <a:solidFill>
                  <a:srgbClr val="FF0000"/>
                </a:solidFill>
                <a:latin typeface="Times New Roman" pitchFamily="18" charset="0"/>
                <a:cs typeface="Times New Roman" pitchFamily="18" charset="0"/>
              </a:rPr>
              <a:t>NEI</a:t>
            </a:r>
            <a:endParaRPr lang="nb-NO"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9790652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Gråton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1867</TotalTime>
  <Words>1668</Words>
  <Application>Microsoft Office PowerPoint</Application>
  <PresentationFormat>Skjermfremvisning (4:3)</PresentationFormat>
  <Paragraphs>239</Paragraphs>
  <Slides>72</Slides>
  <Notes>15</Notes>
  <HiddenSlides>0</HiddenSlides>
  <MMClips>0</MMClips>
  <ScaleCrop>false</ScaleCrop>
  <HeadingPairs>
    <vt:vector size="4" baseType="variant">
      <vt:variant>
        <vt:lpstr>Tema</vt:lpstr>
      </vt:variant>
      <vt:variant>
        <vt:i4>2</vt:i4>
      </vt:variant>
      <vt:variant>
        <vt:lpstr>Lysbildetitler</vt:lpstr>
      </vt:variant>
      <vt:variant>
        <vt:i4>72</vt:i4>
      </vt:variant>
    </vt:vector>
  </HeadingPairs>
  <TitlesOfParts>
    <vt:vector size="74" baseType="lpstr">
      <vt:lpstr>Office Theme</vt:lpstr>
      <vt:lpstr>Office-tema</vt:lpstr>
      <vt:lpstr>REDAKTØRLIV 2014</vt:lpstr>
      <vt:lpstr>Lysbilde 2</vt:lpstr>
      <vt:lpstr>Lysbilde 3</vt:lpstr>
      <vt:lpstr>Lysbilde 4</vt:lpstr>
      <vt:lpstr>Lysbilde 5</vt:lpstr>
      <vt:lpstr>Lysbilde 6</vt:lpstr>
      <vt:lpstr>Lysbilde 7</vt:lpstr>
      <vt:lpstr>Lysbilde 8</vt:lpstr>
      <vt:lpstr>Lysbilde 9</vt:lpstr>
      <vt:lpstr>Lysbilde 10</vt:lpstr>
      <vt:lpstr>Lysbilde 11</vt:lpstr>
      <vt:lpstr>Lysbilde 12</vt:lpstr>
      <vt:lpstr>Lysbilde 13</vt:lpstr>
      <vt:lpstr>Lysbilde 14</vt:lpstr>
      <vt:lpstr>Lysbilde 15</vt:lpstr>
      <vt:lpstr>Lysbilde 16</vt:lpstr>
      <vt:lpstr>Lysbilde 17</vt:lpstr>
      <vt:lpstr>Lysbilde 18</vt:lpstr>
      <vt:lpstr>Lysbilde 19</vt:lpstr>
      <vt:lpstr>Lysbilde 20</vt:lpstr>
      <vt:lpstr>Lysbilde 21</vt:lpstr>
      <vt:lpstr>Lysbilde 22</vt:lpstr>
      <vt:lpstr>Lysbilde 23</vt:lpstr>
      <vt:lpstr>Lysbilde 24</vt:lpstr>
      <vt:lpstr>Lysbilde 25</vt:lpstr>
      <vt:lpstr>Lysbilde 26</vt:lpstr>
      <vt:lpstr>Lysbilde 27</vt:lpstr>
      <vt:lpstr>Lysbilde 28</vt:lpstr>
      <vt:lpstr>Lysbilde 29</vt:lpstr>
      <vt:lpstr>Lysbilde 30</vt:lpstr>
      <vt:lpstr>Lysbilde 31</vt:lpstr>
      <vt:lpstr>Lysbilde 32</vt:lpstr>
      <vt:lpstr>Lysbilde 33</vt:lpstr>
      <vt:lpstr>Lysbilde 34</vt:lpstr>
      <vt:lpstr>Lysbilde 35</vt:lpstr>
      <vt:lpstr>Lysbilde 36</vt:lpstr>
      <vt:lpstr>Lysbilde 37</vt:lpstr>
      <vt:lpstr>Lysbilde 38</vt:lpstr>
      <vt:lpstr>Lysbilde 39</vt:lpstr>
      <vt:lpstr>Lysbilde 40</vt:lpstr>
      <vt:lpstr>Lysbilde 41</vt:lpstr>
      <vt:lpstr>Lysbilde 42</vt:lpstr>
      <vt:lpstr>Lysbilde 43</vt:lpstr>
      <vt:lpstr>Lysbilde 44</vt:lpstr>
      <vt:lpstr>Lysbilde 45</vt:lpstr>
      <vt:lpstr>Lysbilde 46</vt:lpstr>
      <vt:lpstr>Lysbilde 47</vt:lpstr>
      <vt:lpstr>Lysbilde 48</vt:lpstr>
      <vt:lpstr>Lysbilde 49</vt:lpstr>
      <vt:lpstr>Lysbilde 50</vt:lpstr>
      <vt:lpstr>Lysbilde 51</vt:lpstr>
      <vt:lpstr>Lysbilde 52</vt:lpstr>
      <vt:lpstr>Lysbilde 53</vt:lpstr>
      <vt:lpstr>Lysbilde 54</vt:lpstr>
      <vt:lpstr>Lysbilde 55</vt:lpstr>
      <vt:lpstr>Lysbilde 56</vt:lpstr>
      <vt:lpstr>Lysbilde 57</vt:lpstr>
      <vt:lpstr>Lysbilde 58</vt:lpstr>
      <vt:lpstr>Lysbilde 59</vt:lpstr>
      <vt:lpstr>Lysbilde 60</vt:lpstr>
      <vt:lpstr>Lysbilde 61</vt:lpstr>
      <vt:lpstr>Lysbilde 62</vt:lpstr>
      <vt:lpstr>Lysbilde 63</vt:lpstr>
      <vt:lpstr>Lysbilde 64</vt:lpstr>
      <vt:lpstr>Lysbilde 65</vt:lpstr>
      <vt:lpstr>Lysbilde 66</vt:lpstr>
      <vt:lpstr>Lysbilde 67</vt:lpstr>
      <vt:lpstr>Lysbilde 68</vt:lpstr>
      <vt:lpstr>Lysbilde 69</vt:lpstr>
      <vt:lpstr>Lysbilde 70</vt:lpstr>
      <vt:lpstr>Lysbilde 71</vt:lpstr>
      <vt:lpstr>Lysbilde 72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Elvebakken</dc:title>
  <dc:creator>Trine Østlyngen</dc:creator>
  <cp:lastModifiedBy>Reidun</cp:lastModifiedBy>
  <cp:revision>125</cp:revision>
  <cp:lastPrinted>2014-04-28T08:15:28Z</cp:lastPrinted>
  <dcterms:created xsi:type="dcterms:W3CDTF">2014-04-24T10:03:06Z</dcterms:created>
  <dcterms:modified xsi:type="dcterms:W3CDTF">2014-05-25T22:20:19Z</dcterms:modified>
</cp:coreProperties>
</file>